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4" r:id="rId4"/>
    <p:sldId id="276" r:id="rId5"/>
    <p:sldId id="1238" r:id="rId6"/>
    <p:sldId id="1237" r:id="rId7"/>
    <p:sldId id="357" r:id="rId8"/>
    <p:sldId id="277" r:id="rId9"/>
    <p:sldId id="278" r:id="rId10"/>
    <p:sldId id="287" r:id="rId11"/>
    <p:sldId id="288" r:id="rId12"/>
    <p:sldId id="279" r:id="rId13"/>
    <p:sldId id="280" r:id="rId14"/>
    <p:sldId id="281" r:id="rId15"/>
    <p:sldId id="285" r:id="rId16"/>
    <p:sldId id="275" r:id="rId1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F04D-5E0F-46CF-A72A-1DFA6391BAED}" type="datetimeFigureOut">
              <a:rPr lang="de-DE" smtClean="0"/>
              <a:pPr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376899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D3D17-AA18-4ADB-8CDC-EDD6AA365C2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4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2C40-8582-4941-8133-C93C14FAF173}" type="datetimeFigureOut">
              <a:rPr lang="de-DE" smtClean="0"/>
              <a:pPr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86FC5-3451-4FA2-A4A3-DD79FE7E54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23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86FC5-3451-4FA2-A4A3-DD79FE7E54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8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86FC5-3451-4FA2-A4A3-DD79FE7E54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09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86FC5-3451-4FA2-A4A3-DD79FE7E54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04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800 Anfragen im Sozialrecht, 100 Anfragen im Bereich Veränderungen im Hormonhaushalt, 50 im Bereich Integrative Krebsmedizin, 30 im Bereich Immundefekte, 10 im Bereich „Bewegung &amp; Sport bei Krebs“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86FC5-3451-4FA2-A4A3-DD79FE7E54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71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Herzlicher Dank auch an unsere Entwickler hello IT für die technische Umsetzung der App und an Studio GOOD für die grafische Umsetzung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86FC5-3451-4FA2-A4A3-DD79FE7E54F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26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8856984" cy="147002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/>
              <a:t>TREFFPUNKTE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77EB04C8-DAA6-4483-9823-E6AF3B6CF9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8856984" cy="147002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0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484163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6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2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2800" kern="1200" baseline="0" dirty="0">
                <a:solidFill>
                  <a:srgbClr val="0E646B"/>
                </a:solidFill>
                <a:latin typeface="Cambria" pitchFamily="18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000"/>
            </a:lvl1pPr>
            <a:lvl2pPr>
              <a:lnSpc>
                <a:spcPts val="2800"/>
              </a:lnSpc>
              <a:defRPr sz="1800"/>
            </a:lvl2pPr>
            <a:lvl3pPr>
              <a:lnSpc>
                <a:spcPts val="2800"/>
              </a:lnSpc>
              <a:defRPr sz="1800"/>
            </a:lvl3pPr>
            <a:lvl4pPr>
              <a:lnSpc>
                <a:spcPts val="2800"/>
              </a:lnSpc>
              <a:defRPr sz="1800"/>
            </a:lvl4pPr>
            <a:lvl5pPr>
              <a:lnSpc>
                <a:spcPts val="2800"/>
              </a:lnSpc>
              <a:defRPr sz="18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77EB04C8-DAA6-4483-9823-E6AF3B6CF9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0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9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0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TREFFPUNKTE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TREFFPUNKTE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04C8-DAA6-4483-9823-E6AF3B6CF98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3D3191-BE59-440C-BBB2-826ED78B17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881">
            <a:off x="6872505" y="63473"/>
            <a:ext cx="2200379" cy="1359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556792" cy="155679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TREFFPUNKTE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04C8-DAA6-4483-9823-E6AF3B6CF98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junge-erwachsene-mit-krebs.de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info@junge-erwachsene-mit-krebs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nges-krebsportal.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485590"/>
            <a:ext cx="8856984" cy="1470025"/>
          </a:xfrm>
        </p:spPr>
        <p:txBody>
          <a:bodyPr/>
          <a:lstStyle/>
          <a:p>
            <a:r>
              <a:rPr lang="de-DE" dirty="0"/>
              <a:t>Deutsche Stiftung für junge Erwachsene mit Krebs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solidFill>
                  <a:srgbClr val="0E646B"/>
                </a:solidFill>
              </a:rPr>
              <a:t>Krebs erforschen. Zukunft spenden.</a:t>
            </a:r>
          </a:p>
          <a:p>
            <a:pPr algn="ctr"/>
            <a:endParaRPr lang="de-DE" sz="3200" dirty="0">
              <a:solidFill>
                <a:srgbClr val="0E646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2F593-E415-4476-96E2-D86BCDEC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27" y="1268760"/>
            <a:ext cx="3592863" cy="5589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Aktuelle Themenbereiche</a:t>
            </a:r>
          </a:p>
          <a:p>
            <a:r>
              <a:rPr lang="de-DE" dirty="0"/>
              <a:t>Sozialrechtliche Fragenstellungen (Job &amp; Geld, Reha, Wiedereingliederung)</a:t>
            </a:r>
          </a:p>
          <a:p>
            <a:r>
              <a:rPr lang="de-DE" dirty="0"/>
              <a:t>Veränderungen des Hormonhaushaltes</a:t>
            </a:r>
          </a:p>
          <a:p>
            <a:r>
              <a:rPr lang="de-DE" dirty="0"/>
              <a:t>Immundefekte</a:t>
            </a:r>
          </a:p>
          <a:p>
            <a:r>
              <a:rPr lang="de-DE" dirty="0"/>
              <a:t>Integrative Krebsmedizin </a:t>
            </a:r>
          </a:p>
          <a:p>
            <a:r>
              <a:rPr lang="de-DE" dirty="0"/>
              <a:t>Bewegung &amp; Sport bei Krebs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Aktuelle Tandem-Bereiche</a:t>
            </a:r>
          </a:p>
          <a:p>
            <a:r>
              <a:rPr lang="de-DE" dirty="0"/>
              <a:t>Familie &amp; Krebs</a:t>
            </a:r>
          </a:p>
          <a:p>
            <a:r>
              <a:rPr lang="de-DE" dirty="0"/>
              <a:t>Studium &amp; Krebs</a:t>
            </a:r>
          </a:p>
          <a:p>
            <a:r>
              <a:rPr lang="de-DE" dirty="0"/>
              <a:t>Diagnosespezifisch (Brustkrebs, Darmkrebs, Hodenkrebs, Hirntumore, Hodgkin-Lymphom, Non-Hodgkin-Lymphome)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7D8E78-646A-43C4-B1EB-786AFD86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A3F80D-5D51-4318-A068-441C9519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" y="0"/>
            <a:ext cx="5537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1199-C477-4C16-BC04-C379C8FB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JUNGES KREBSPORTAL – Die App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2BE23D-D872-489A-A0D8-3E56A55F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2/3 aller </a:t>
            </a:r>
            <a:r>
              <a:rPr lang="de-DE" dirty="0" err="1"/>
              <a:t>Nutzer:innen</a:t>
            </a:r>
            <a:r>
              <a:rPr lang="de-DE" dirty="0"/>
              <a:t>/</a:t>
            </a:r>
            <a:r>
              <a:rPr lang="de-DE" dirty="0" err="1"/>
              <a:t>Besucher:innen</a:t>
            </a:r>
            <a:r>
              <a:rPr lang="de-DE" dirty="0"/>
              <a:t> der Stiftungswebsite und der Website des JUNGEN KREBSPORTALs verwenden mobile Endgeräte</a:t>
            </a:r>
          </a:p>
          <a:p>
            <a:endParaRPr lang="de-DE" dirty="0"/>
          </a:p>
          <a:p>
            <a:r>
              <a:rPr lang="de-DE" dirty="0"/>
              <a:t>Funktionen der individuellen Beratung </a:t>
            </a:r>
            <a:br>
              <a:rPr lang="de-DE" dirty="0"/>
            </a:br>
            <a:r>
              <a:rPr lang="de-DE" dirty="0"/>
              <a:t>wurden im Juli 2021 in eine </a:t>
            </a:r>
            <a:br>
              <a:rPr lang="de-DE" dirty="0"/>
            </a:br>
            <a:r>
              <a:rPr lang="de-DE" dirty="0"/>
              <a:t>mobile Applikation überführt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DC1FA0-9FC1-4FF2-8003-86AA21BB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62F814A6-80E5-410B-A960-304248619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55">
            <a:off x="5148630" y="3584563"/>
            <a:ext cx="3635896" cy="24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0547386-B2B5-4359-A11F-1676D3E59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8" y="1093424"/>
            <a:ext cx="2552806" cy="538925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D11623-A1A3-4D55-A51E-C9DFF387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BC5CD6-0E56-4C72-A18E-59DA35DD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3" y="238336"/>
            <a:ext cx="302273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83476-9A9B-4E73-8339-D53B096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6BF5DC-2DBF-4FBD-BF05-66DFD56A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887437" cy="609570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D45888-3EBD-46A4-B6AC-357E0D87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9476FD-2124-470B-9822-16352B9BC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23" y="260648"/>
            <a:ext cx="2887437" cy="609570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B5E643-09BE-491A-B809-D0E1821C2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18" y="1456775"/>
            <a:ext cx="2498127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0235B-4F3E-4477-8B8A-F3D4701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6C58B8-9745-4A1D-85D0-BB7FDF99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921546" cy="616771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6489A7-580A-42C8-A13F-CD174A56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CC873D-C5E6-44B6-9310-F3C5C4BD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1"/>
            <a:ext cx="2915061" cy="6154018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CAE986-C8C3-45BB-BB72-54DEDCF6E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9" y="1556791"/>
            <a:ext cx="2310741" cy="48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3856-00E6-4AB1-9879-7D706A23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14" y="1556792"/>
            <a:ext cx="8229600" cy="1143000"/>
          </a:xfrm>
        </p:spPr>
        <p:txBody>
          <a:bodyPr/>
          <a:lstStyle/>
          <a:p>
            <a:r>
              <a:rPr lang="de-DE" dirty="0"/>
              <a:t>Deutsche Stiftung für junge Erwachsene mit Krebs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2EB04C-58F3-4EEB-9783-DCA6D509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2179"/>
            <a:ext cx="8229600" cy="364370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Alexanderplatz 1</a:t>
            </a:r>
          </a:p>
          <a:p>
            <a:pPr marL="0" indent="0">
              <a:buNone/>
            </a:pPr>
            <a:r>
              <a:rPr lang="de-DE" dirty="0"/>
              <a:t>10178 Berlin</a:t>
            </a:r>
          </a:p>
          <a:p>
            <a:pPr marL="0" indent="0">
              <a:buNone/>
            </a:pPr>
            <a:r>
              <a:rPr lang="de-DE" dirty="0"/>
              <a:t>Tel.: 030 28 09 30 56 0</a:t>
            </a:r>
          </a:p>
          <a:p>
            <a:pPr marL="0" indent="0">
              <a:buNone/>
            </a:pPr>
            <a:r>
              <a:rPr lang="de-DE" dirty="0"/>
              <a:t>Fax: 030 28 09 30 56 9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www.junge-erwachsene-mit-krebs.de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4"/>
              </a:rPr>
              <a:t>info@junge-erwachsene-mit-krebs.de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E646B"/>
                </a:solidFill>
              </a:rPr>
              <a:t>In den Sozialen Medien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3AD522-56C5-409E-879F-839822DE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6F37D0-341B-466E-A5FE-8C6EB5AE0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5533751"/>
            <a:ext cx="576064" cy="5814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E2EB262-C907-4A68-9DC5-CB60E6F0E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707" y="5610669"/>
            <a:ext cx="432854" cy="4145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2C8ACC-D1AD-422F-85A4-674AC4CFA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15" y="5610669"/>
            <a:ext cx="414564" cy="4145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DA09E9-B1D1-4CD6-948F-980263E4D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5610669"/>
            <a:ext cx="43285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7B296-71F0-4CB0-AB2C-AB455352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a typeface="Times New Roman" panose="02020603050405020304" pitchFamily="18" charset="0"/>
                <a:cs typeface="Arial" panose="020B0604020202020204" pitchFamily="34" charset="0"/>
              </a:rPr>
              <a:t>Das </a:t>
            </a:r>
            <a:br>
              <a:rPr lang="de-DE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JUNGE KREBSPORTAL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CF0D24-99A9-445D-A656-6AEA22AD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32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err="1">
                <a:effectLst/>
                <a:ea typeface="Cambria" panose="02040503050406030204" pitchFamily="18" charset="0"/>
              </a:rPr>
              <a:t>Digi</a:t>
            </a:r>
            <a:r>
              <a:rPr lang="de-DE" sz="1800" b="1" dirty="0">
                <a:effectLst/>
                <a:ea typeface="Cambria" panose="02040503050406030204" pitchFamily="18" charset="0"/>
              </a:rPr>
              <a:t>-Dienstag </a:t>
            </a:r>
            <a:br>
              <a:rPr lang="de-DE" sz="1800" b="1" dirty="0">
                <a:effectLst/>
                <a:ea typeface="Cambria" panose="02040503050406030204" pitchFamily="18" charset="0"/>
              </a:rPr>
            </a:br>
            <a:r>
              <a:rPr lang="de-DE" sz="1800" dirty="0">
                <a:effectLst/>
                <a:ea typeface="Cambria" panose="02040503050406030204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de-DE" sz="1800" dirty="0">
                <a:effectLst/>
                <a:ea typeface="Cambria" panose="02040503050406030204" pitchFamily="18" charset="0"/>
              </a:rPr>
              <a:t>Der Paritätische Gesamtverband </a:t>
            </a:r>
          </a:p>
          <a:p>
            <a:endParaRPr lang="de-DE" sz="1800" dirty="0"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de-DE" sz="1800" dirty="0">
                <a:ea typeface="Cambria" panose="02040503050406030204" pitchFamily="18" charset="0"/>
              </a:rPr>
              <a:t>15.03.2022</a:t>
            </a:r>
            <a:br>
              <a:rPr lang="de-DE" sz="1800" dirty="0">
                <a:ea typeface="Cambria" panose="02040503050406030204" pitchFamily="18" charset="0"/>
              </a:rPr>
            </a:br>
            <a:br>
              <a:rPr lang="de-DE" sz="1800" dirty="0">
                <a:ea typeface="Cambria" panose="02040503050406030204" pitchFamily="18" charset="0"/>
              </a:rPr>
            </a:br>
            <a:r>
              <a:rPr lang="de-DE" sz="1800" dirty="0">
                <a:ea typeface="Cambria" panose="02040503050406030204" pitchFamily="18" charset="0"/>
              </a:rPr>
              <a:t>Felix Pawlowski </a:t>
            </a:r>
            <a:br>
              <a:rPr lang="de-DE" sz="1800" dirty="0">
                <a:ea typeface="Cambria" panose="02040503050406030204" pitchFamily="18" charset="0"/>
              </a:rPr>
            </a:br>
            <a:r>
              <a:rPr lang="de-DE" sz="1800" dirty="0">
                <a:ea typeface="Cambria" panose="02040503050406030204" pitchFamily="18" charset="0"/>
              </a:rPr>
              <a:t>(Presse – und Onlinekommunikation </a:t>
            </a:r>
            <a:r>
              <a:rPr lang="de-DE" sz="1800" dirty="0" err="1">
                <a:ea typeface="Cambria" panose="02040503050406030204" pitchFamily="18" charset="0"/>
              </a:rPr>
              <a:t>DSfjEmK</a:t>
            </a:r>
            <a:r>
              <a:rPr lang="de-DE" sz="1800" dirty="0"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5E85B1-163C-409F-98F5-44A154B4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5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A18C0-13D1-45A3-9A1F-5B186C6B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 Stiftungsarbeit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E2317-9CB4-4813-9985-0C56A615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dirty="0"/>
              <a:t>Seit Gründung 2014 enge Zusammenarbeit mit jungen Betroffenen</a:t>
            </a:r>
          </a:p>
          <a:p>
            <a:pPr>
              <a:lnSpc>
                <a:spcPct val="120000"/>
              </a:lnSpc>
            </a:pPr>
            <a:r>
              <a:rPr lang="de-DE" dirty="0"/>
              <a:t>Förderung von Wissenschaft und Forschung</a:t>
            </a:r>
          </a:p>
          <a:p>
            <a:pPr>
              <a:lnSpc>
                <a:spcPct val="120000"/>
              </a:lnSpc>
            </a:pPr>
            <a:r>
              <a:rPr lang="de-DE" dirty="0"/>
              <a:t>Förderung des Austauschs zwischen Betroffenen</a:t>
            </a:r>
          </a:p>
          <a:p>
            <a:pPr>
              <a:lnSpc>
                <a:spcPct val="120000"/>
              </a:lnSpc>
            </a:pPr>
            <a:r>
              <a:rPr lang="de-DE" dirty="0"/>
              <a:t>Initiierung von Projekten und Hilfsangeboten von Betroffenen für Betroffene</a:t>
            </a:r>
          </a:p>
          <a:p>
            <a:pPr>
              <a:lnSpc>
                <a:spcPct val="120000"/>
              </a:lnSpc>
            </a:pPr>
            <a:r>
              <a:rPr lang="de-DE" dirty="0"/>
              <a:t>Identifizierung von Versorgungslücken und Kontakt zur Politik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8AB6F-BF4D-47AE-8A07-D6362502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66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2" y="2276872"/>
            <a:ext cx="8454580" cy="41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2"/>
          <p:cNvSpPr txBox="1">
            <a:spLocks noChangeArrowheads="1"/>
          </p:cNvSpPr>
          <p:nvPr/>
        </p:nvSpPr>
        <p:spPr bwMode="auto">
          <a:xfrm>
            <a:off x="251520" y="529333"/>
            <a:ext cx="724768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2800" dirty="0">
                <a:solidFill>
                  <a:srgbClr val="0E646B"/>
                </a:solidFill>
                <a:latin typeface="Cambria" pitchFamily="18" charset="0"/>
              </a:rPr>
              <a:t>Hintergrund I </a:t>
            </a:r>
          </a:p>
          <a:p>
            <a:r>
              <a:rPr lang="de-DE" altLang="de-DE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Häufigkeit von Krebserkrankungen 2015-2016</a:t>
            </a:r>
          </a:p>
        </p:txBody>
      </p:sp>
      <p:sp>
        <p:nvSpPr>
          <p:cNvPr id="14340" name="AutoShape 64"/>
          <p:cNvSpPr>
            <a:spLocks/>
          </p:cNvSpPr>
          <p:nvPr/>
        </p:nvSpPr>
        <p:spPr bwMode="auto">
          <a:xfrm rot="5400000">
            <a:off x="2995487" y="3414394"/>
            <a:ext cx="571412" cy="1972016"/>
          </a:xfrm>
          <a:prstGeom prst="leftBrace">
            <a:avLst>
              <a:gd name="adj1" fmla="val 28333"/>
              <a:gd name="adj2" fmla="val 50000"/>
            </a:avLst>
          </a:prstGeom>
          <a:noFill/>
          <a:ln w="349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4285" dirty="0"/>
          </a:p>
        </p:txBody>
      </p:sp>
      <p:sp>
        <p:nvSpPr>
          <p:cNvPr id="14341" name="Rectangle 65"/>
          <p:cNvSpPr>
            <a:spLocks noChangeArrowheads="1"/>
          </p:cNvSpPr>
          <p:nvPr/>
        </p:nvSpPr>
        <p:spPr bwMode="auto">
          <a:xfrm>
            <a:off x="2522369" y="3321006"/>
            <a:ext cx="1531189" cy="678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1905" b="1" dirty="0">
                <a:solidFill>
                  <a:srgbClr val="333333"/>
                </a:solidFill>
                <a:latin typeface="Arial" charset="0"/>
              </a:rPr>
              <a:t>18-39 Jahre</a:t>
            </a:r>
          </a:p>
          <a:p>
            <a:pPr algn="ctr"/>
            <a:r>
              <a:rPr lang="de-DE" altLang="de-DE" sz="1905" b="1" dirty="0">
                <a:solidFill>
                  <a:srgbClr val="333333"/>
                </a:solidFill>
                <a:latin typeface="Arial" charset="0"/>
              </a:rPr>
              <a:t>~16.500 /J*</a:t>
            </a:r>
          </a:p>
        </p:txBody>
      </p:sp>
      <p:sp>
        <p:nvSpPr>
          <p:cNvPr id="14343" name="Rectangle 67"/>
          <p:cNvSpPr>
            <a:spLocks noChangeArrowheads="1"/>
          </p:cNvSpPr>
          <p:nvPr/>
        </p:nvSpPr>
        <p:spPr bwMode="auto">
          <a:xfrm>
            <a:off x="975304" y="1532236"/>
            <a:ext cx="5800118" cy="3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905" b="1" dirty="0">
                <a:solidFill>
                  <a:srgbClr val="333333"/>
                </a:solidFill>
                <a:latin typeface="Arial" charset="0"/>
              </a:rPr>
              <a:t>Rund 492.000 Neuerkrankungen an Krebs 2016</a:t>
            </a:r>
            <a:endParaRPr lang="de-DE" altLang="de-DE" sz="1905" b="1" i="1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879818" y="3740998"/>
            <a:ext cx="1596912" cy="678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1905" b="1" dirty="0">
                <a:solidFill>
                  <a:srgbClr val="333333"/>
                </a:solidFill>
                <a:latin typeface="Arial" charset="0"/>
              </a:rPr>
              <a:t>bis 18 Jahre</a:t>
            </a:r>
          </a:p>
          <a:p>
            <a:pPr algn="ctr"/>
            <a:r>
              <a:rPr lang="de-DE" altLang="de-DE" sz="1905" b="1" dirty="0">
                <a:solidFill>
                  <a:srgbClr val="333333"/>
                </a:solidFill>
                <a:latin typeface="Arial" charset="0"/>
              </a:rPr>
              <a:t>~2.100 /J*</a:t>
            </a:r>
          </a:p>
        </p:txBody>
      </p:sp>
      <p:sp>
        <p:nvSpPr>
          <p:cNvPr id="11" name="AutoShape 64"/>
          <p:cNvSpPr>
            <a:spLocks/>
          </p:cNvSpPr>
          <p:nvPr/>
        </p:nvSpPr>
        <p:spPr bwMode="auto">
          <a:xfrm rot="5400000">
            <a:off x="1440636" y="3870398"/>
            <a:ext cx="285706" cy="1423392"/>
          </a:xfrm>
          <a:prstGeom prst="leftBrace">
            <a:avLst>
              <a:gd name="adj1" fmla="val 28333"/>
              <a:gd name="adj2" fmla="val 50000"/>
            </a:avLst>
          </a:prstGeom>
          <a:noFill/>
          <a:ln w="349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4285" dirty="0"/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7848982" y="5949541"/>
            <a:ext cx="9941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270" dirty="0">
                <a:solidFill>
                  <a:srgbClr val="333333"/>
                </a:solidFill>
                <a:latin typeface="Arial" charset="0"/>
              </a:rPr>
              <a:t>RKI 2019**</a:t>
            </a: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2457596" y="5774945"/>
            <a:ext cx="5368819" cy="67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altLang="de-DE" sz="952" dirty="0">
                <a:latin typeface="Arial" charset="0"/>
                <a:cs typeface="Arial" charset="0"/>
              </a:rPr>
              <a:t>* Angaben nach Robert-Koch-Institut; Geschätzte altersspezifische Fallzahlen für Deutschland  2016</a:t>
            </a:r>
          </a:p>
          <a:p>
            <a:pPr algn="l"/>
            <a:r>
              <a:rPr lang="de-DE" altLang="de-DE" sz="952" dirty="0">
                <a:latin typeface="Arial" charset="0"/>
                <a:cs typeface="Arial" charset="0"/>
              </a:rPr>
              <a:t>**  Abbildung aus: Robert-Koch-Institut; Geschätzte altersspezifische Erkrankungsrate /100.000 Einwohner und Jahr für Deutschland; Krebs in Deutschland 2015/2016</a:t>
            </a:r>
          </a:p>
        </p:txBody>
      </p:sp>
    </p:spTree>
    <p:extLst>
      <p:ext uri="{BB962C8B-B14F-4D97-AF65-F5344CB8AC3E}">
        <p14:creationId xmlns:p14="http://schemas.microsoft.com/office/powerpoint/2010/main" val="41381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" y="1806057"/>
            <a:ext cx="7967814" cy="42152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C1BDB6B-9A28-4B78-B5F4-F44B2B83BFDE}"/>
              </a:ext>
            </a:extLst>
          </p:cNvPr>
          <p:cNvSpPr/>
          <p:nvPr/>
        </p:nvSpPr>
        <p:spPr>
          <a:xfrm>
            <a:off x="588093" y="725937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0E64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Hintergrund II</a:t>
            </a:r>
            <a:endParaRPr lang="de-D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9DCC59-30FC-418D-8644-2435EA535DF1}"/>
              </a:ext>
            </a:extLst>
          </p:cNvPr>
          <p:cNvSpPr/>
          <p:nvPr/>
        </p:nvSpPr>
        <p:spPr>
          <a:xfrm>
            <a:off x="588093" y="2996952"/>
            <a:ext cx="3983907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85B30B-EE65-473B-94B6-793C09927451}"/>
              </a:ext>
            </a:extLst>
          </p:cNvPr>
          <p:cNvSpPr/>
          <p:nvPr/>
        </p:nvSpPr>
        <p:spPr>
          <a:xfrm>
            <a:off x="4572000" y="2996952"/>
            <a:ext cx="398390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</a:pPr>
            <a:r>
              <a:rPr lang="de-DE" sz="3200" dirty="0">
                <a:solidFill>
                  <a:srgbClr val="0E646B"/>
                </a:solidFill>
                <a:ea typeface="+mn-ea"/>
                <a:cs typeface="+mn-cs"/>
              </a:rPr>
              <a:t>Hintergrund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79712"/>
            <a:ext cx="8229600" cy="4425355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de-DE" sz="2200" dirty="0"/>
              <a:t>Erkrankung geht einher mit gravierenden Einschnitten in die gesamte Lebens- und Zukunftsplanung der jungen Erwachsenen.</a:t>
            </a:r>
          </a:p>
          <a:p>
            <a:pPr>
              <a:lnSpc>
                <a:spcPts val="2800"/>
              </a:lnSpc>
            </a:pPr>
            <a:endParaRPr lang="de-DE" sz="2200" dirty="0"/>
          </a:p>
          <a:p>
            <a:pPr lvl="1">
              <a:lnSpc>
                <a:spcPts val="2800"/>
              </a:lnSpc>
            </a:pPr>
            <a:r>
              <a:rPr lang="de-DE" sz="2200" dirty="0"/>
              <a:t>Unterbrechung des Ausbildungs- und Berufsweges</a:t>
            </a:r>
          </a:p>
          <a:p>
            <a:pPr lvl="1">
              <a:lnSpc>
                <a:spcPts val="2800"/>
              </a:lnSpc>
            </a:pPr>
            <a:endParaRPr lang="de-DE" sz="2200" dirty="0"/>
          </a:p>
          <a:p>
            <a:pPr lvl="1">
              <a:lnSpc>
                <a:spcPts val="2800"/>
              </a:lnSpc>
            </a:pPr>
            <a:r>
              <a:rPr lang="de-DE" sz="2200" dirty="0"/>
              <a:t>Gefährdung des Kinderwunsch und der Familienplanung</a:t>
            </a:r>
          </a:p>
          <a:p>
            <a:pPr lvl="1">
              <a:lnSpc>
                <a:spcPts val="2800"/>
              </a:lnSpc>
            </a:pPr>
            <a:endParaRPr lang="de-DE" sz="2200" dirty="0"/>
          </a:p>
          <a:p>
            <a:pPr lvl="1">
              <a:lnSpc>
                <a:spcPts val="2800"/>
              </a:lnSpc>
            </a:pPr>
            <a:r>
              <a:rPr lang="de-DE" sz="2200" dirty="0"/>
              <a:t>Wirtschaftliche und soziale Notlagen </a:t>
            </a:r>
          </a:p>
          <a:p>
            <a:pPr lvl="1">
              <a:lnSpc>
                <a:spcPts val="2800"/>
              </a:lnSpc>
            </a:pPr>
            <a:endParaRPr lang="de-DE" sz="2200" dirty="0"/>
          </a:p>
          <a:p>
            <a:pPr lvl="1">
              <a:lnSpc>
                <a:spcPts val="2800"/>
              </a:lnSpc>
            </a:pPr>
            <a:r>
              <a:rPr lang="de-DE" sz="2200" dirty="0"/>
              <a:t>Schwierigkeiten im sozialen Umfeld </a:t>
            </a:r>
          </a:p>
          <a:p>
            <a:pPr lvl="1">
              <a:lnSpc>
                <a:spcPts val="2800"/>
              </a:lnSpc>
            </a:pPr>
            <a:endParaRPr lang="de-DE" sz="2200" dirty="0"/>
          </a:p>
          <a:p>
            <a:pPr lvl="1">
              <a:lnSpc>
                <a:spcPts val="2800"/>
              </a:lnSpc>
            </a:pPr>
            <a:r>
              <a:rPr lang="de-DE" sz="2200" dirty="0"/>
              <a:t>Medizinische und soziale Langzeitfolgen</a:t>
            </a:r>
          </a:p>
          <a:p>
            <a:pPr marL="457200" lvl="1" indent="0">
              <a:buNone/>
            </a:pPr>
            <a:endParaRPr 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75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D79C9-5BFB-40AE-B0DD-F96FB9F2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JUNGES KREBSPORTAL – Digitale Hilfsangebote </a:t>
            </a:r>
            <a:br>
              <a:rPr lang="de-DE" dirty="0"/>
            </a:br>
            <a:r>
              <a:rPr lang="de-DE" dirty="0"/>
              <a:t>für junge Erwachsene mit Krebs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F949F8-6953-423D-A0DF-11703332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94948"/>
          </a:xfrm>
        </p:spPr>
        <p:txBody>
          <a:bodyPr>
            <a:normAutofit/>
          </a:bodyPr>
          <a:lstStyle/>
          <a:p>
            <a:r>
              <a:rPr lang="de-DE" dirty="0"/>
              <a:t>2015 als Beratungsportal initiiert</a:t>
            </a:r>
          </a:p>
          <a:p>
            <a:endParaRPr lang="de-DE" dirty="0"/>
          </a:p>
          <a:p>
            <a:r>
              <a:rPr lang="de-DE" dirty="0"/>
              <a:t>Kontinuierliche Erweiterung der Themenbereiche </a:t>
            </a:r>
            <a:br>
              <a:rPr lang="de-DE" dirty="0"/>
            </a:br>
            <a:r>
              <a:rPr lang="de-DE" dirty="0"/>
              <a:t>und Funktionen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seit April 2017 </a:t>
            </a:r>
            <a:r>
              <a:rPr lang="de-DE" dirty="0" err="1">
                <a:sym typeface="Wingdings" panose="05000000000000000000" pitchFamily="2" charset="2"/>
              </a:rPr>
              <a:t>Konsilzugang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seit Februar 2021 Tandem-Partnerschaften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474300-406C-4301-B55F-6DB5956E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Grafik 5" descr="Ein Bild, das drinnen, Person, Sofa enthält.&#10;&#10;Automatisch generierte Beschreibung">
            <a:extLst>
              <a:ext uri="{FF2B5EF4-FFF2-40B4-BE49-F238E27FC236}">
                <a16:creationId xmlns:a16="http://schemas.microsoft.com/office/drawing/2014/main" id="{B00184F6-14F6-415D-8142-E183CCE5B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333">
            <a:off x="6331462" y="2416294"/>
            <a:ext cx="257707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BC01B9-D4EC-4193-984E-C191EF81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166B17-D1C2-4D08-BE86-064D9EEC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4600789" cy="66693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A369755-D686-41CA-986E-F436001DBAA7}"/>
              </a:ext>
            </a:extLst>
          </p:cNvPr>
          <p:cNvSpPr txBox="1"/>
          <p:nvPr/>
        </p:nvSpPr>
        <p:spPr>
          <a:xfrm>
            <a:off x="4932040" y="1786901"/>
            <a:ext cx="38192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Seit Beginn 2020 Bündelung der </a:t>
            </a:r>
            <a:br>
              <a:rPr lang="de-DE" dirty="0"/>
            </a:br>
            <a:r>
              <a:rPr lang="de-DE" dirty="0"/>
              <a:t>Online-Hilfsangebote der Stiftung auf der Seite </a:t>
            </a:r>
            <a:br>
              <a:rPr lang="de-DE" dirty="0"/>
            </a:br>
            <a:r>
              <a:rPr lang="de-DE" dirty="0">
                <a:hlinkClick r:id="rId4"/>
              </a:rPr>
              <a:t>www.junges-krebsportal.de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individuelle Beratung als Teil des Portals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91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DC0DA7-63DE-4960-9D78-DAAB4CC6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4C8-DAA6-4483-9823-E6AF3B6CF98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D60A24-3E65-4C89-BA09-0FF352EC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1706"/>
            <a:ext cx="6667460" cy="6593377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2F81711-FD24-472B-A782-4BF7A72B0044}"/>
              </a:ext>
            </a:extLst>
          </p:cNvPr>
          <p:cNvSpPr txBox="1">
            <a:spLocks/>
          </p:cNvSpPr>
          <p:nvPr/>
        </p:nvSpPr>
        <p:spPr>
          <a:xfrm>
            <a:off x="6914410" y="1599877"/>
            <a:ext cx="2142774" cy="492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b="1" dirty="0"/>
              <a:t>Individuelle Beratung im JUNGEN KREBSPORTAL</a:t>
            </a:r>
          </a:p>
          <a:p>
            <a:endParaRPr lang="de-DE" dirty="0"/>
          </a:p>
          <a:p>
            <a:r>
              <a:rPr lang="de-DE" dirty="0"/>
              <a:t>Mittlerweile über 1.600 registrierte </a:t>
            </a:r>
            <a:r>
              <a:rPr lang="de-DE" dirty="0" err="1"/>
              <a:t>Nutzer:innen</a:t>
            </a:r>
            <a:endParaRPr lang="de-DE" dirty="0"/>
          </a:p>
          <a:p>
            <a:endParaRPr lang="de-DE" dirty="0"/>
          </a:p>
          <a:p>
            <a:r>
              <a:rPr lang="de-DE" dirty="0"/>
              <a:t>Knapp 1.000 getätigte Beratungen</a:t>
            </a:r>
          </a:p>
        </p:txBody>
      </p:sp>
    </p:spTree>
    <p:extLst>
      <p:ext uri="{BB962C8B-B14F-4D97-AF65-F5344CB8AC3E}">
        <p14:creationId xmlns:p14="http://schemas.microsoft.com/office/powerpoint/2010/main" val="24728233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455</Words>
  <Application>Microsoft Office PowerPoint</Application>
  <PresentationFormat>Bildschirmpräsentation (4:3)</PresentationFormat>
  <Paragraphs>89</Paragraphs>
  <Slides>15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Larissa-Design</vt:lpstr>
      <vt:lpstr>1_Larissa-Design</vt:lpstr>
      <vt:lpstr>Deutsche Stiftung für junge Erwachsene mit Krebs</vt:lpstr>
      <vt:lpstr>Das  JUNGE KREBSPORTAL </vt:lpstr>
      <vt:lpstr>Zur Stiftungsarbeit</vt:lpstr>
      <vt:lpstr>PowerPoint-Präsentation</vt:lpstr>
      <vt:lpstr>PowerPoint-Präsentation</vt:lpstr>
      <vt:lpstr>Hintergrund III</vt:lpstr>
      <vt:lpstr>JUNGES KREBSPORTAL – Digitale Hilfsangebote  für junge Erwachsene mit Krebs</vt:lpstr>
      <vt:lpstr>PowerPoint-Präsentation</vt:lpstr>
      <vt:lpstr>PowerPoint-Präsentation</vt:lpstr>
      <vt:lpstr>PowerPoint-Präsentation</vt:lpstr>
      <vt:lpstr>JUNGES KREBSPORTAL – Die App</vt:lpstr>
      <vt:lpstr>PowerPoint-Präsentation</vt:lpstr>
      <vt:lpstr>PowerPoint-Präsentation</vt:lpstr>
      <vt:lpstr>PowerPoint-Präsentation</vt:lpstr>
      <vt:lpstr>Deutsche Stiftung für junge Erwachsene mit Krebs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Janine Schulze</dc:creator>
  <cp:lastModifiedBy>Felix Pawlowski</cp:lastModifiedBy>
  <cp:revision>799</cp:revision>
  <cp:lastPrinted>2017-09-06T08:26:35Z</cp:lastPrinted>
  <dcterms:created xsi:type="dcterms:W3CDTF">2015-09-30T06:55:59Z</dcterms:created>
  <dcterms:modified xsi:type="dcterms:W3CDTF">2022-03-16T12:38:07Z</dcterms:modified>
</cp:coreProperties>
</file>