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9" r:id="rId2"/>
  </p:sldMasterIdLst>
  <p:notesMasterIdLst>
    <p:notesMasterId r:id="rId42"/>
  </p:notesMasterIdLst>
  <p:sldIdLst>
    <p:sldId id="256" r:id="rId3"/>
    <p:sldId id="257" r:id="rId4"/>
    <p:sldId id="272" r:id="rId5"/>
    <p:sldId id="279" r:id="rId6"/>
    <p:sldId id="1136" r:id="rId7"/>
    <p:sldId id="1330" r:id="rId8"/>
    <p:sldId id="428" r:id="rId9"/>
    <p:sldId id="1124" r:id="rId10"/>
    <p:sldId id="1135" r:id="rId11"/>
    <p:sldId id="305" r:id="rId12"/>
    <p:sldId id="1134" r:id="rId13"/>
    <p:sldId id="306" r:id="rId14"/>
    <p:sldId id="403" r:id="rId15"/>
    <p:sldId id="404" r:id="rId16"/>
    <p:sldId id="1133" r:id="rId17"/>
    <p:sldId id="307" r:id="rId18"/>
    <p:sldId id="1132" r:id="rId19"/>
    <p:sldId id="308" r:id="rId20"/>
    <p:sldId id="1131" r:id="rId21"/>
    <p:sldId id="309" r:id="rId22"/>
    <p:sldId id="1130" r:id="rId23"/>
    <p:sldId id="405" r:id="rId24"/>
    <p:sldId id="1129" r:id="rId25"/>
    <p:sldId id="1127" r:id="rId26"/>
    <p:sldId id="1128" r:id="rId27"/>
    <p:sldId id="1126" r:id="rId28"/>
    <p:sldId id="288" r:id="rId29"/>
    <p:sldId id="1331" r:id="rId30"/>
    <p:sldId id="283" r:id="rId31"/>
    <p:sldId id="304" r:id="rId32"/>
    <p:sldId id="303" r:id="rId33"/>
    <p:sldId id="287" r:id="rId34"/>
    <p:sldId id="1152" r:id="rId35"/>
    <p:sldId id="266" r:id="rId36"/>
    <p:sldId id="265" r:id="rId37"/>
    <p:sldId id="1153" r:id="rId38"/>
    <p:sldId id="1155" r:id="rId39"/>
    <p:sldId id="284" r:id="rId40"/>
    <p:sldId id="264"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igitale Barrierefreiheit in Deutschland Wie kommen wir raus aus der  Bewusstseins-Umsetzungs-Falle?" id="{5EE61491-6129-4A29-9FD5-4EC8F9B8B97E}">
          <p14:sldIdLst>
            <p14:sldId id="256"/>
            <p14:sldId id="257"/>
            <p14:sldId id="272"/>
            <p14:sldId id="279"/>
            <p14:sldId id="1136"/>
            <p14:sldId id="1330"/>
            <p14:sldId id="428"/>
            <p14:sldId id="1124"/>
            <p14:sldId id="1135"/>
            <p14:sldId id="305"/>
            <p14:sldId id="1134"/>
            <p14:sldId id="306"/>
            <p14:sldId id="403"/>
            <p14:sldId id="404"/>
            <p14:sldId id="1133"/>
            <p14:sldId id="307"/>
            <p14:sldId id="1132"/>
            <p14:sldId id="308"/>
            <p14:sldId id="1131"/>
            <p14:sldId id="309"/>
            <p14:sldId id="1130"/>
            <p14:sldId id="405"/>
            <p14:sldId id="1129"/>
            <p14:sldId id="1127"/>
            <p14:sldId id="1128"/>
            <p14:sldId id="1126"/>
            <p14:sldId id="288"/>
            <p14:sldId id="1331"/>
            <p14:sldId id="283"/>
            <p14:sldId id="304"/>
            <p14:sldId id="303"/>
            <p14:sldId id="287"/>
            <p14:sldId id="1152"/>
            <p14:sldId id="266"/>
            <p14:sldId id="265"/>
            <p14:sldId id="1153"/>
            <p14:sldId id="1155"/>
            <p14:sldId id="284"/>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81824" autoAdjust="0"/>
  </p:normalViewPr>
  <p:slideViewPr>
    <p:cSldViewPr snapToGrid="0">
      <p:cViewPr varScale="1">
        <p:scale>
          <a:sx n="69" d="100"/>
          <a:sy n="69" d="100"/>
        </p:scale>
        <p:origin x="54" y="2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109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C39DF3-FE1A-4D4C-B165-DF1A0D47D393}" type="doc">
      <dgm:prSet loTypeId="urn:microsoft.com/office/officeart/2005/8/layout/hProcess7" loCatId="process" qsTypeId="urn:microsoft.com/office/officeart/2005/8/quickstyle/simple1" qsCatId="simple" csTypeId="urn:microsoft.com/office/officeart/2005/8/colors/accent0_3" csCatId="mainScheme" phldr="1"/>
      <dgm:spPr/>
      <dgm:t>
        <a:bodyPr/>
        <a:lstStyle/>
        <a:p>
          <a:endParaRPr lang="de-DE"/>
        </a:p>
      </dgm:t>
    </dgm:pt>
    <dgm:pt modelId="{CD117B73-43ED-4590-BDB8-90BB66119526}">
      <dgm:prSet phldrT="[Text]"/>
      <dgm:spPr/>
      <dgm:t>
        <a:bodyPr/>
        <a:lstStyle/>
        <a:p>
          <a:r>
            <a:rPr lang="de-DE" dirty="0"/>
            <a:t>(1) Bestandsaufnahme</a:t>
          </a:r>
        </a:p>
      </dgm:t>
      <dgm:extLst>
        <a:ext uri="{E40237B7-FDA0-4F09-8148-C483321AD2D9}">
          <dgm14:cNvPr xmlns:dgm14="http://schemas.microsoft.com/office/drawing/2010/diagram" id="0" name="" descr="(1) Bestandsaufnahme&#10; Öffentliche Websites&#10; Öffentliche Apps&#10; Interne Webplattformen&#10; Interne Apps&#10; (2) Strategische Planung&#10; Bewertung der Bestandsaufnahme&#10;Konkrete Ziele definieren&#10;Prioritäten festlegen&#10;Kernbausteine einer Digitalen Barriere-freiheitsinitiative identifizieren&#10;Ressourcen und Verantwortlichkeiten festlegen&#10;Umsetzungsplan entwickeln&#10;Erklärung zur Barrierefreiheit (§§)&#10; (3) Awareness &amp; Training&#10; Training in Strategie für Onboarding und Weiterbildung verankern&#10; Einführung und Grundlagen für alle&#10; Themenspezifische Fortbildungen je nach Rolle &amp; Aufgabe&#10;(4) Laufende Maßnahmen&#10; Meldestelle (§§)&#10; Bereitstellung von Archiv-Dokumenten in barrierefreien Formaten (§§)&#10; Internes Monitoring (QM)&#10; Beratung für Web- &amp; Lernplattform-Admins&#10; Beratung für App-Entwickler&#10;"/>
        </a:ext>
      </dgm:extLst>
    </dgm:pt>
    <dgm:pt modelId="{28A888D7-A86C-4647-A553-E7D58A5FCDFB}" type="parTrans" cxnId="{8449D91C-C079-4543-9683-91EE5AAD5BE0}">
      <dgm:prSet/>
      <dgm:spPr/>
      <dgm:t>
        <a:bodyPr/>
        <a:lstStyle/>
        <a:p>
          <a:endParaRPr lang="de-DE"/>
        </a:p>
      </dgm:t>
    </dgm:pt>
    <dgm:pt modelId="{69FE329E-080B-4EFF-88A8-29F201CA5535}" type="sibTrans" cxnId="{8449D91C-C079-4543-9683-91EE5AAD5BE0}">
      <dgm:prSet/>
      <dgm:spPr/>
      <dgm:t>
        <a:bodyPr/>
        <a:lstStyle/>
        <a:p>
          <a:endParaRPr lang="de-DE"/>
        </a:p>
      </dgm:t>
    </dgm:pt>
    <dgm:pt modelId="{611648A3-D4EA-4B35-A2F7-0C20C348B99B}">
      <dgm:prSet phldrT="[Text]" custT="1"/>
      <dgm:spPr/>
      <dgm:t>
        <a:bodyPr/>
        <a:lstStyle/>
        <a:p>
          <a:r>
            <a:rPr lang="de-DE" sz="1800" dirty="0"/>
            <a:t>Öffentliche Websites</a:t>
          </a:r>
        </a:p>
      </dgm:t>
    </dgm:pt>
    <dgm:pt modelId="{82D70484-5E41-4553-B2E1-018AE8237D3E}" type="parTrans" cxnId="{C6FCBB03-292E-47ED-8725-1C83D3FB5EC2}">
      <dgm:prSet/>
      <dgm:spPr/>
      <dgm:t>
        <a:bodyPr/>
        <a:lstStyle/>
        <a:p>
          <a:endParaRPr lang="de-DE"/>
        </a:p>
      </dgm:t>
    </dgm:pt>
    <dgm:pt modelId="{8AB6414B-A4E4-48B0-BF92-32D4B0F94F37}" type="sibTrans" cxnId="{C6FCBB03-292E-47ED-8725-1C83D3FB5EC2}">
      <dgm:prSet/>
      <dgm:spPr/>
      <dgm:t>
        <a:bodyPr/>
        <a:lstStyle/>
        <a:p>
          <a:endParaRPr lang="de-DE"/>
        </a:p>
      </dgm:t>
    </dgm:pt>
    <dgm:pt modelId="{C1A58E1F-B639-4C07-99AA-AF2E5C951B20}">
      <dgm:prSet phldrT="[Text]" custT="1"/>
      <dgm:spPr/>
      <dgm:t>
        <a:bodyPr/>
        <a:lstStyle/>
        <a:p>
          <a:r>
            <a:rPr lang="de-DE" sz="2800" dirty="0"/>
            <a:t> (2) Strategische Planung</a:t>
          </a:r>
        </a:p>
      </dgm:t>
    </dgm:pt>
    <dgm:pt modelId="{6A948E91-4BD0-4ACC-8D35-8F1F275036A4}" type="parTrans" cxnId="{09855D25-D16E-4700-9776-9DCF77E6AC62}">
      <dgm:prSet/>
      <dgm:spPr/>
      <dgm:t>
        <a:bodyPr/>
        <a:lstStyle/>
        <a:p>
          <a:endParaRPr lang="de-DE"/>
        </a:p>
      </dgm:t>
    </dgm:pt>
    <dgm:pt modelId="{ABFB88A2-7390-4080-A531-8DD3D14006B6}" type="sibTrans" cxnId="{09855D25-D16E-4700-9776-9DCF77E6AC62}">
      <dgm:prSet/>
      <dgm:spPr/>
      <dgm:t>
        <a:bodyPr/>
        <a:lstStyle/>
        <a:p>
          <a:endParaRPr lang="de-DE"/>
        </a:p>
      </dgm:t>
    </dgm:pt>
    <dgm:pt modelId="{32C8FA6D-A9E4-4C58-BF6B-F4CDF043C410}">
      <dgm:prSet phldrT="[Text]" custT="1"/>
      <dgm:spPr/>
      <dgm:t>
        <a:bodyPr/>
        <a:lstStyle/>
        <a:p>
          <a:r>
            <a:rPr lang="de-DE" sz="1800" dirty="0"/>
            <a:t>Bewertung der Bestandsaufnahme</a:t>
          </a:r>
        </a:p>
        <a:p>
          <a:r>
            <a:rPr lang="de-DE" sz="1800" dirty="0"/>
            <a:t>Konkrete Ziele definieren</a:t>
          </a:r>
        </a:p>
        <a:p>
          <a:r>
            <a:rPr lang="de-DE" sz="1800" dirty="0"/>
            <a:t>Prioritäten festlegen</a:t>
          </a:r>
        </a:p>
        <a:p>
          <a:r>
            <a:rPr lang="de-DE" sz="1800" dirty="0"/>
            <a:t>Kernbausteine einer Digitalen Barriere-freiheitsinitiative identifizieren</a:t>
          </a:r>
        </a:p>
        <a:p>
          <a:r>
            <a:rPr lang="de-DE" sz="1800" dirty="0"/>
            <a:t>Ressourcen und Verantwortlichkeiten festlegen</a:t>
          </a:r>
        </a:p>
        <a:p>
          <a:r>
            <a:rPr lang="de-DE" sz="1800" dirty="0"/>
            <a:t>Umsetzungsplan entwickeln</a:t>
          </a:r>
        </a:p>
        <a:p>
          <a:r>
            <a:rPr lang="de-DE" sz="1800" b="1" dirty="0"/>
            <a:t>Erklärung zur Barrierefreiheit (§§)</a:t>
          </a:r>
        </a:p>
      </dgm:t>
    </dgm:pt>
    <dgm:pt modelId="{3C4CF197-2658-466A-9ABF-B4A23DD3514F}" type="parTrans" cxnId="{26BAA010-650B-44C1-B8A2-7F67AA16EC14}">
      <dgm:prSet/>
      <dgm:spPr/>
      <dgm:t>
        <a:bodyPr/>
        <a:lstStyle/>
        <a:p>
          <a:endParaRPr lang="de-DE"/>
        </a:p>
      </dgm:t>
    </dgm:pt>
    <dgm:pt modelId="{3F8E7DE0-0C74-48C8-B61E-CDC9C24B7504}" type="sibTrans" cxnId="{26BAA010-650B-44C1-B8A2-7F67AA16EC14}">
      <dgm:prSet/>
      <dgm:spPr/>
      <dgm:t>
        <a:bodyPr/>
        <a:lstStyle/>
        <a:p>
          <a:endParaRPr lang="de-DE"/>
        </a:p>
      </dgm:t>
    </dgm:pt>
    <dgm:pt modelId="{E59F430B-395B-44D8-90C3-E3F00C9F6BCF}">
      <dgm:prSet phldrT="[Text]" custT="1"/>
      <dgm:spPr/>
      <dgm:t>
        <a:bodyPr/>
        <a:lstStyle/>
        <a:p>
          <a:r>
            <a:rPr lang="de-DE" sz="2800" dirty="0"/>
            <a:t> (3) Awareness &amp; Training</a:t>
          </a:r>
        </a:p>
      </dgm:t>
    </dgm:pt>
    <dgm:pt modelId="{3038195B-F2A0-49AB-89CB-4C3CC0FD3629}" type="parTrans" cxnId="{4E6E19E5-1D07-49EA-86F6-D598BEB20A5E}">
      <dgm:prSet/>
      <dgm:spPr/>
      <dgm:t>
        <a:bodyPr/>
        <a:lstStyle/>
        <a:p>
          <a:endParaRPr lang="de-DE"/>
        </a:p>
      </dgm:t>
    </dgm:pt>
    <dgm:pt modelId="{0C0D63AB-CE8D-4A0D-B926-262CB6A70631}" type="sibTrans" cxnId="{4E6E19E5-1D07-49EA-86F6-D598BEB20A5E}">
      <dgm:prSet/>
      <dgm:spPr/>
      <dgm:t>
        <a:bodyPr/>
        <a:lstStyle/>
        <a:p>
          <a:endParaRPr lang="de-DE"/>
        </a:p>
      </dgm:t>
    </dgm:pt>
    <dgm:pt modelId="{9117918B-CBFF-4008-8E09-000F2F79AB3E}">
      <dgm:prSet phldrT="[Text]"/>
      <dgm:spPr/>
      <dgm:t>
        <a:bodyPr/>
        <a:lstStyle/>
        <a:p>
          <a:r>
            <a:rPr lang="de-DE" dirty="0"/>
            <a:t>Training in Strategie für Onboarding und Weiterbildung verankern</a:t>
          </a:r>
        </a:p>
      </dgm:t>
    </dgm:pt>
    <dgm:pt modelId="{C9EBB40B-A627-40AE-9313-52FBA839972A}" type="parTrans" cxnId="{3A28C221-ED5E-4EFF-A2C7-16B848220B50}">
      <dgm:prSet/>
      <dgm:spPr/>
      <dgm:t>
        <a:bodyPr/>
        <a:lstStyle/>
        <a:p>
          <a:endParaRPr lang="de-DE"/>
        </a:p>
      </dgm:t>
    </dgm:pt>
    <dgm:pt modelId="{5B5AB376-0639-4B9A-84B6-62E0BD431C30}" type="sibTrans" cxnId="{3A28C221-ED5E-4EFF-A2C7-16B848220B50}">
      <dgm:prSet/>
      <dgm:spPr/>
      <dgm:t>
        <a:bodyPr/>
        <a:lstStyle/>
        <a:p>
          <a:endParaRPr lang="de-DE"/>
        </a:p>
      </dgm:t>
    </dgm:pt>
    <dgm:pt modelId="{95DC59AD-6D9B-4405-A34F-3BEAF93A10A7}">
      <dgm:prSet phldrT="[Text]" custT="1"/>
      <dgm:spPr/>
      <dgm:t>
        <a:bodyPr/>
        <a:lstStyle/>
        <a:p>
          <a:r>
            <a:rPr lang="de-DE" sz="1800" dirty="0"/>
            <a:t>Interne Webplattformen</a:t>
          </a:r>
        </a:p>
      </dgm:t>
    </dgm:pt>
    <dgm:pt modelId="{4295AEBC-6B9A-4C2F-810B-7BCD2C6068BA}" type="parTrans" cxnId="{929E4867-5C94-4D1B-AD23-F4AE436A2463}">
      <dgm:prSet/>
      <dgm:spPr/>
      <dgm:t>
        <a:bodyPr/>
        <a:lstStyle/>
        <a:p>
          <a:endParaRPr lang="de-DE"/>
        </a:p>
      </dgm:t>
    </dgm:pt>
    <dgm:pt modelId="{A3B02A80-6F5A-493C-AB80-4825F2C6047E}" type="sibTrans" cxnId="{929E4867-5C94-4D1B-AD23-F4AE436A2463}">
      <dgm:prSet/>
      <dgm:spPr/>
      <dgm:t>
        <a:bodyPr/>
        <a:lstStyle/>
        <a:p>
          <a:endParaRPr lang="de-DE"/>
        </a:p>
      </dgm:t>
    </dgm:pt>
    <dgm:pt modelId="{30FBC17E-6F51-47D8-8092-DFEF3EBD5ACF}">
      <dgm:prSet phldrT="[Text]" custT="1"/>
      <dgm:spPr/>
      <dgm:t>
        <a:bodyPr/>
        <a:lstStyle/>
        <a:p>
          <a:r>
            <a:rPr lang="de-DE" sz="1800" dirty="0"/>
            <a:t>Öffentliche Apps</a:t>
          </a:r>
        </a:p>
      </dgm:t>
    </dgm:pt>
    <dgm:pt modelId="{125380DF-6142-4BF0-A24D-0C9666AFBD38}" type="parTrans" cxnId="{CC0CB580-F261-462A-9AE4-40132427724E}">
      <dgm:prSet/>
      <dgm:spPr/>
      <dgm:t>
        <a:bodyPr/>
        <a:lstStyle/>
        <a:p>
          <a:endParaRPr lang="de-DE"/>
        </a:p>
      </dgm:t>
    </dgm:pt>
    <dgm:pt modelId="{8965E0C7-536D-42BE-ABCE-21F5529D6603}" type="sibTrans" cxnId="{CC0CB580-F261-462A-9AE4-40132427724E}">
      <dgm:prSet/>
      <dgm:spPr/>
      <dgm:t>
        <a:bodyPr/>
        <a:lstStyle/>
        <a:p>
          <a:endParaRPr lang="de-DE"/>
        </a:p>
      </dgm:t>
    </dgm:pt>
    <dgm:pt modelId="{1550BBFA-77E8-45D5-97BB-31CD30353F10}">
      <dgm:prSet phldrT="[Text]"/>
      <dgm:spPr/>
      <dgm:t>
        <a:bodyPr/>
        <a:lstStyle/>
        <a:p>
          <a:r>
            <a:rPr lang="de-DE" dirty="0"/>
            <a:t>Themenspezifische Fortbildungen je nach Rolle &amp; Aufgabe</a:t>
          </a:r>
        </a:p>
      </dgm:t>
    </dgm:pt>
    <dgm:pt modelId="{3F7B3D7A-B149-4CE8-B86E-C9063BF5F11C}" type="parTrans" cxnId="{625BEDCF-894C-4909-BF4F-ABCE6BA28D03}">
      <dgm:prSet/>
      <dgm:spPr/>
      <dgm:t>
        <a:bodyPr/>
        <a:lstStyle/>
        <a:p>
          <a:endParaRPr lang="de-DE"/>
        </a:p>
      </dgm:t>
    </dgm:pt>
    <dgm:pt modelId="{EC15C25D-7869-485D-9E71-2DF464808202}" type="sibTrans" cxnId="{625BEDCF-894C-4909-BF4F-ABCE6BA28D03}">
      <dgm:prSet/>
      <dgm:spPr/>
      <dgm:t>
        <a:bodyPr/>
        <a:lstStyle/>
        <a:p>
          <a:endParaRPr lang="de-DE"/>
        </a:p>
      </dgm:t>
    </dgm:pt>
    <dgm:pt modelId="{F78CF50C-5040-427F-87DC-92BC43E84503}">
      <dgm:prSet phldrT="[Text]"/>
      <dgm:spPr/>
      <dgm:t>
        <a:bodyPr/>
        <a:lstStyle/>
        <a:p>
          <a:r>
            <a:rPr lang="de-DE" dirty="0"/>
            <a:t>(4) Laufende Maßnahmen</a:t>
          </a:r>
        </a:p>
      </dgm:t>
    </dgm:pt>
    <dgm:pt modelId="{BB7254D5-6AB7-428E-9927-F92733F94E2C}" type="parTrans" cxnId="{47FC1A29-6056-4018-925B-B659F9DF3B1F}">
      <dgm:prSet/>
      <dgm:spPr/>
      <dgm:t>
        <a:bodyPr/>
        <a:lstStyle/>
        <a:p>
          <a:endParaRPr lang="de-DE"/>
        </a:p>
      </dgm:t>
    </dgm:pt>
    <dgm:pt modelId="{A5E7DD6D-D031-45EB-A445-C9B75F74FB37}" type="sibTrans" cxnId="{47FC1A29-6056-4018-925B-B659F9DF3B1F}">
      <dgm:prSet/>
      <dgm:spPr/>
      <dgm:t>
        <a:bodyPr/>
        <a:lstStyle/>
        <a:p>
          <a:endParaRPr lang="de-DE"/>
        </a:p>
      </dgm:t>
    </dgm:pt>
    <dgm:pt modelId="{A9D7EAE0-3C0E-45D5-B0A6-BD541F4DC257}">
      <dgm:prSet phldrT="[Text]" custT="1"/>
      <dgm:spPr/>
      <dgm:t>
        <a:bodyPr/>
        <a:lstStyle/>
        <a:p>
          <a:r>
            <a:rPr lang="de-DE" sz="1700" dirty="0"/>
            <a:t>Internes Monitoring (QM)</a:t>
          </a:r>
        </a:p>
      </dgm:t>
    </dgm:pt>
    <dgm:pt modelId="{C71B6896-188B-4C75-81B1-EE92199A70ED}" type="parTrans" cxnId="{371A3F66-B453-4EEA-A7FD-D77D5F8ECE61}">
      <dgm:prSet/>
      <dgm:spPr/>
      <dgm:t>
        <a:bodyPr/>
        <a:lstStyle/>
        <a:p>
          <a:endParaRPr lang="de-DE"/>
        </a:p>
      </dgm:t>
    </dgm:pt>
    <dgm:pt modelId="{1FB39D76-4E0C-4C51-9B7D-62E0B7A5D754}" type="sibTrans" cxnId="{371A3F66-B453-4EEA-A7FD-D77D5F8ECE61}">
      <dgm:prSet/>
      <dgm:spPr/>
      <dgm:t>
        <a:bodyPr/>
        <a:lstStyle/>
        <a:p>
          <a:endParaRPr lang="de-DE"/>
        </a:p>
      </dgm:t>
    </dgm:pt>
    <dgm:pt modelId="{B0B440D5-0614-4DFA-AEED-38AABEDBCD4D}">
      <dgm:prSet phldrT="[Text]" custT="1"/>
      <dgm:spPr/>
      <dgm:t>
        <a:bodyPr/>
        <a:lstStyle/>
        <a:p>
          <a:r>
            <a:rPr lang="de-DE" sz="1700" dirty="0"/>
            <a:t>Beratung für Web- &amp; Lernplattform-Admins</a:t>
          </a:r>
        </a:p>
      </dgm:t>
    </dgm:pt>
    <dgm:pt modelId="{8329A88C-5EE3-4475-8EDE-A019E5328E6F}" type="parTrans" cxnId="{516538C5-0F4D-4589-AA4B-854CBE36D8B7}">
      <dgm:prSet/>
      <dgm:spPr/>
      <dgm:t>
        <a:bodyPr/>
        <a:lstStyle/>
        <a:p>
          <a:endParaRPr lang="de-DE"/>
        </a:p>
      </dgm:t>
    </dgm:pt>
    <dgm:pt modelId="{37D9ACA8-18CD-48E2-A5F1-95C7FCCB6D0C}" type="sibTrans" cxnId="{516538C5-0F4D-4589-AA4B-854CBE36D8B7}">
      <dgm:prSet/>
      <dgm:spPr/>
      <dgm:t>
        <a:bodyPr/>
        <a:lstStyle/>
        <a:p>
          <a:endParaRPr lang="de-DE"/>
        </a:p>
      </dgm:t>
    </dgm:pt>
    <dgm:pt modelId="{AF5310E4-B350-49B6-80BE-BE9049B2AEE5}">
      <dgm:prSet phldrT="[Text]" custT="1"/>
      <dgm:spPr/>
      <dgm:t>
        <a:bodyPr/>
        <a:lstStyle/>
        <a:p>
          <a:r>
            <a:rPr lang="de-DE" sz="1700" dirty="0"/>
            <a:t>Beratung für App-Entwickler</a:t>
          </a:r>
        </a:p>
      </dgm:t>
    </dgm:pt>
    <dgm:pt modelId="{FB8508C2-0D2B-47B9-BBDD-629519DF18A7}" type="parTrans" cxnId="{731B529C-DB28-42D4-AA9A-42B38CE20617}">
      <dgm:prSet/>
      <dgm:spPr/>
      <dgm:t>
        <a:bodyPr/>
        <a:lstStyle/>
        <a:p>
          <a:endParaRPr lang="de-DE"/>
        </a:p>
      </dgm:t>
    </dgm:pt>
    <dgm:pt modelId="{3C681692-580F-41C5-A558-FB6440DBD1CB}" type="sibTrans" cxnId="{731B529C-DB28-42D4-AA9A-42B38CE20617}">
      <dgm:prSet/>
      <dgm:spPr/>
      <dgm:t>
        <a:bodyPr/>
        <a:lstStyle/>
        <a:p>
          <a:endParaRPr lang="de-DE"/>
        </a:p>
      </dgm:t>
    </dgm:pt>
    <dgm:pt modelId="{68DD1CCA-6D6B-46E5-8585-AACF03BF9574}">
      <dgm:prSet phldrT="[Text]" custT="1"/>
      <dgm:spPr/>
      <dgm:t>
        <a:bodyPr/>
        <a:lstStyle/>
        <a:p>
          <a:r>
            <a:rPr lang="de-DE" sz="1700" dirty="0"/>
            <a:t>Meldestelle (§§)</a:t>
          </a:r>
        </a:p>
      </dgm:t>
    </dgm:pt>
    <dgm:pt modelId="{120DB820-B326-43B7-AF81-E47FF4CE4B20}" type="parTrans" cxnId="{7A0946F3-9801-4716-8CD9-8BE141B5CE31}">
      <dgm:prSet/>
      <dgm:spPr/>
      <dgm:t>
        <a:bodyPr/>
        <a:lstStyle/>
        <a:p>
          <a:endParaRPr lang="de-DE"/>
        </a:p>
      </dgm:t>
    </dgm:pt>
    <dgm:pt modelId="{E623BD6E-2CF8-45E5-94EC-4E44CBA09A3E}" type="sibTrans" cxnId="{7A0946F3-9801-4716-8CD9-8BE141B5CE31}">
      <dgm:prSet/>
      <dgm:spPr/>
      <dgm:t>
        <a:bodyPr/>
        <a:lstStyle/>
        <a:p>
          <a:endParaRPr lang="de-DE"/>
        </a:p>
      </dgm:t>
    </dgm:pt>
    <dgm:pt modelId="{0EF51D1C-F159-4986-AE00-1F7E5324A4AB}">
      <dgm:prSet phldrT="[Text]" custT="1"/>
      <dgm:spPr/>
      <dgm:t>
        <a:bodyPr/>
        <a:lstStyle/>
        <a:p>
          <a:r>
            <a:rPr lang="de-DE" sz="1800"/>
            <a:t>Interne Apps</a:t>
          </a:r>
          <a:endParaRPr lang="de-DE" sz="1800" dirty="0"/>
        </a:p>
      </dgm:t>
    </dgm:pt>
    <dgm:pt modelId="{F8DA2CC3-E7C6-4730-89C1-7402E4FC13E1}" type="parTrans" cxnId="{26CCB72B-CAAE-4CB8-A35E-C0608FD66EA7}">
      <dgm:prSet/>
      <dgm:spPr/>
      <dgm:t>
        <a:bodyPr/>
        <a:lstStyle/>
        <a:p>
          <a:endParaRPr lang="de-DE"/>
        </a:p>
      </dgm:t>
    </dgm:pt>
    <dgm:pt modelId="{6E5D9C2D-8884-4D6B-8120-77CF72B6525E}" type="sibTrans" cxnId="{26CCB72B-CAAE-4CB8-A35E-C0608FD66EA7}">
      <dgm:prSet/>
      <dgm:spPr/>
      <dgm:t>
        <a:bodyPr/>
        <a:lstStyle/>
        <a:p>
          <a:endParaRPr lang="de-DE"/>
        </a:p>
      </dgm:t>
    </dgm:pt>
    <dgm:pt modelId="{526DDA78-C904-4101-A037-76C4F5FF3B7C}">
      <dgm:prSet phldrT="[Text]"/>
      <dgm:spPr/>
      <dgm:t>
        <a:bodyPr/>
        <a:lstStyle/>
        <a:p>
          <a:r>
            <a:rPr lang="de-DE" dirty="0"/>
            <a:t>Einführung und Grundlagen für alle</a:t>
          </a:r>
        </a:p>
      </dgm:t>
    </dgm:pt>
    <dgm:pt modelId="{3967B1F0-CF47-476F-BE59-372006723522}" type="parTrans" cxnId="{90423324-0733-4C40-873B-0B32D226870F}">
      <dgm:prSet/>
      <dgm:spPr/>
      <dgm:t>
        <a:bodyPr/>
        <a:lstStyle/>
        <a:p>
          <a:endParaRPr lang="de-DE"/>
        </a:p>
      </dgm:t>
    </dgm:pt>
    <dgm:pt modelId="{6CB2692D-1C42-4E73-A446-8AC693160608}" type="sibTrans" cxnId="{90423324-0733-4C40-873B-0B32D226870F}">
      <dgm:prSet/>
      <dgm:spPr/>
      <dgm:t>
        <a:bodyPr/>
        <a:lstStyle/>
        <a:p>
          <a:endParaRPr lang="de-DE"/>
        </a:p>
      </dgm:t>
    </dgm:pt>
    <dgm:pt modelId="{929FA1D4-5C6B-47DF-9075-428C7B467070}">
      <dgm:prSet phldrT="[Text]" custT="1"/>
      <dgm:spPr/>
      <dgm:t>
        <a:bodyPr/>
        <a:lstStyle/>
        <a:p>
          <a:r>
            <a:rPr lang="de-DE" sz="1700"/>
            <a:t>Bereitstellung </a:t>
          </a:r>
          <a:r>
            <a:rPr lang="de-DE" sz="1700" dirty="0"/>
            <a:t>von Archiv-Dokumenten in barrierefreien Formaten (§§)</a:t>
          </a:r>
        </a:p>
      </dgm:t>
    </dgm:pt>
    <dgm:pt modelId="{944E7C9C-0158-4F5B-9E2B-1069207F74C5}" type="parTrans" cxnId="{4FC22948-D32E-4E47-A132-700D5A82286F}">
      <dgm:prSet/>
      <dgm:spPr/>
      <dgm:t>
        <a:bodyPr/>
        <a:lstStyle/>
        <a:p>
          <a:endParaRPr lang="de-DE"/>
        </a:p>
      </dgm:t>
    </dgm:pt>
    <dgm:pt modelId="{B7CABED6-EF69-4605-913B-7829734350A9}" type="sibTrans" cxnId="{4FC22948-D32E-4E47-A132-700D5A82286F}">
      <dgm:prSet/>
      <dgm:spPr/>
      <dgm:t>
        <a:bodyPr/>
        <a:lstStyle/>
        <a:p>
          <a:endParaRPr lang="de-DE"/>
        </a:p>
      </dgm:t>
    </dgm:pt>
    <dgm:pt modelId="{1732E6F0-B8C6-44DC-A791-F01835EE5A2A}" type="pres">
      <dgm:prSet presAssocID="{38C39DF3-FE1A-4D4C-B165-DF1A0D47D393}" presName="Name0" presStyleCnt="0">
        <dgm:presLayoutVars>
          <dgm:dir/>
          <dgm:animLvl val="lvl"/>
          <dgm:resizeHandles val="exact"/>
        </dgm:presLayoutVars>
      </dgm:prSet>
      <dgm:spPr/>
    </dgm:pt>
    <dgm:pt modelId="{35991EB7-BCA9-4ADB-B7C1-D7F13350ECB0}" type="pres">
      <dgm:prSet presAssocID="{CD117B73-43ED-4590-BDB8-90BB66119526}" presName="compositeNode" presStyleCnt="0">
        <dgm:presLayoutVars>
          <dgm:bulletEnabled val="1"/>
        </dgm:presLayoutVars>
      </dgm:prSet>
      <dgm:spPr/>
    </dgm:pt>
    <dgm:pt modelId="{872CB9EB-5F9B-4A54-95DA-D9DB32347FB1}" type="pres">
      <dgm:prSet presAssocID="{CD117B73-43ED-4590-BDB8-90BB66119526}" presName="bgRect" presStyleLbl="node1" presStyleIdx="0" presStyleCnt="4" custScaleY="148852"/>
      <dgm:spPr/>
    </dgm:pt>
    <dgm:pt modelId="{48BCAE00-C10A-4C81-B5AF-F2B57323185F}" type="pres">
      <dgm:prSet presAssocID="{CD117B73-43ED-4590-BDB8-90BB66119526}" presName="parentNode" presStyleLbl="node1" presStyleIdx="0" presStyleCnt="4">
        <dgm:presLayoutVars>
          <dgm:chMax val="0"/>
          <dgm:bulletEnabled val="1"/>
        </dgm:presLayoutVars>
      </dgm:prSet>
      <dgm:spPr/>
    </dgm:pt>
    <dgm:pt modelId="{4B8D96F4-F808-4DE5-888F-C350F508DBC5}" type="pres">
      <dgm:prSet presAssocID="{CD117B73-43ED-4590-BDB8-90BB66119526}" presName="childNode" presStyleLbl="node1" presStyleIdx="0" presStyleCnt="4">
        <dgm:presLayoutVars>
          <dgm:bulletEnabled val="1"/>
        </dgm:presLayoutVars>
      </dgm:prSet>
      <dgm:spPr/>
    </dgm:pt>
    <dgm:pt modelId="{7F1E9F4B-43FD-43E3-96F5-F44B7F960F28}" type="pres">
      <dgm:prSet presAssocID="{69FE329E-080B-4EFF-88A8-29F201CA5535}" presName="hSp" presStyleCnt="0"/>
      <dgm:spPr/>
    </dgm:pt>
    <dgm:pt modelId="{B874CDD7-0BDD-488E-9A4D-0BB03D59A832}" type="pres">
      <dgm:prSet presAssocID="{69FE329E-080B-4EFF-88A8-29F201CA5535}" presName="vProcSp" presStyleCnt="0"/>
      <dgm:spPr/>
    </dgm:pt>
    <dgm:pt modelId="{691AA08F-72A4-4643-B269-EE56591A7E50}" type="pres">
      <dgm:prSet presAssocID="{69FE329E-080B-4EFF-88A8-29F201CA5535}" presName="vSp1" presStyleCnt="0"/>
      <dgm:spPr/>
    </dgm:pt>
    <dgm:pt modelId="{9A9F562C-3943-4532-AD75-7599977D16D2}" type="pres">
      <dgm:prSet presAssocID="{69FE329E-080B-4EFF-88A8-29F201CA5535}" presName="simulatedConn" presStyleLbl="solidFgAcc1" presStyleIdx="0" presStyleCnt="3"/>
      <dgm:spPr/>
    </dgm:pt>
    <dgm:pt modelId="{9C4A08F0-91F8-448A-BB7A-20A2B89BACD6}" type="pres">
      <dgm:prSet presAssocID="{69FE329E-080B-4EFF-88A8-29F201CA5535}" presName="vSp2" presStyleCnt="0"/>
      <dgm:spPr/>
    </dgm:pt>
    <dgm:pt modelId="{CAB2CF13-E084-426D-A0EF-BAEA4E34D73C}" type="pres">
      <dgm:prSet presAssocID="{69FE329E-080B-4EFF-88A8-29F201CA5535}" presName="sibTrans" presStyleCnt="0"/>
      <dgm:spPr/>
    </dgm:pt>
    <dgm:pt modelId="{A6A02D2A-AF98-4CE0-91E8-4CAEE715E810}" type="pres">
      <dgm:prSet presAssocID="{C1A58E1F-B639-4C07-99AA-AF2E5C951B20}" presName="compositeNode" presStyleCnt="0">
        <dgm:presLayoutVars>
          <dgm:bulletEnabled val="1"/>
        </dgm:presLayoutVars>
      </dgm:prSet>
      <dgm:spPr/>
    </dgm:pt>
    <dgm:pt modelId="{73ACB76F-8583-4176-9E8D-29C6FD7A860E}" type="pres">
      <dgm:prSet presAssocID="{C1A58E1F-B639-4C07-99AA-AF2E5C951B20}" presName="bgRect" presStyleLbl="node1" presStyleIdx="1" presStyleCnt="4" custScaleY="148852"/>
      <dgm:spPr/>
    </dgm:pt>
    <dgm:pt modelId="{1973DF60-9804-462D-933F-895AFB4C3499}" type="pres">
      <dgm:prSet presAssocID="{C1A58E1F-B639-4C07-99AA-AF2E5C951B20}" presName="parentNode" presStyleLbl="node1" presStyleIdx="1" presStyleCnt="4">
        <dgm:presLayoutVars>
          <dgm:chMax val="0"/>
          <dgm:bulletEnabled val="1"/>
        </dgm:presLayoutVars>
      </dgm:prSet>
      <dgm:spPr/>
    </dgm:pt>
    <dgm:pt modelId="{D94C11F1-BEFD-4E1F-87E3-2998F622D99A}" type="pres">
      <dgm:prSet presAssocID="{C1A58E1F-B639-4C07-99AA-AF2E5C951B20}" presName="childNode" presStyleLbl="node1" presStyleIdx="1" presStyleCnt="4">
        <dgm:presLayoutVars>
          <dgm:bulletEnabled val="1"/>
        </dgm:presLayoutVars>
      </dgm:prSet>
      <dgm:spPr/>
    </dgm:pt>
    <dgm:pt modelId="{AC4A8636-B062-4DEA-9A7C-2BA1AFDE3103}" type="pres">
      <dgm:prSet presAssocID="{ABFB88A2-7390-4080-A531-8DD3D14006B6}" presName="hSp" presStyleCnt="0"/>
      <dgm:spPr/>
    </dgm:pt>
    <dgm:pt modelId="{B3CE8E1E-7BB3-4929-958E-619E0CCE92DB}" type="pres">
      <dgm:prSet presAssocID="{ABFB88A2-7390-4080-A531-8DD3D14006B6}" presName="vProcSp" presStyleCnt="0"/>
      <dgm:spPr/>
    </dgm:pt>
    <dgm:pt modelId="{8D9873D8-68D2-452A-A557-E644356D9DA1}" type="pres">
      <dgm:prSet presAssocID="{ABFB88A2-7390-4080-A531-8DD3D14006B6}" presName="vSp1" presStyleCnt="0"/>
      <dgm:spPr/>
    </dgm:pt>
    <dgm:pt modelId="{671AF81C-1E2F-4234-9126-9173EF688645}" type="pres">
      <dgm:prSet presAssocID="{ABFB88A2-7390-4080-A531-8DD3D14006B6}" presName="simulatedConn" presStyleLbl="solidFgAcc1" presStyleIdx="1" presStyleCnt="3"/>
      <dgm:spPr/>
    </dgm:pt>
    <dgm:pt modelId="{337C68E1-E5FB-4913-974F-3A5F0E3C2E3D}" type="pres">
      <dgm:prSet presAssocID="{ABFB88A2-7390-4080-A531-8DD3D14006B6}" presName="vSp2" presStyleCnt="0"/>
      <dgm:spPr/>
    </dgm:pt>
    <dgm:pt modelId="{426A238D-CDC1-4933-9177-2A18D5CB6D6C}" type="pres">
      <dgm:prSet presAssocID="{ABFB88A2-7390-4080-A531-8DD3D14006B6}" presName="sibTrans" presStyleCnt="0"/>
      <dgm:spPr/>
    </dgm:pt>
    <dgm:pt modelId="{AC55E2CD-491F-4047-AAD8-980ECBA4882C}" type="pres">
      <dgm:prSet presAssocID="{E59F430B-395B-44D8-90C3-E3F00C9F6BCF}" presName="compositeNode" presStyleCnt="0">
        <dgm:presLayoutVars>
          <dgm:bulletEnabled val="1"/>
        </dgm:presLayoutVars>
      </dgm:prSet>
      <dgm:spPr/>
    </dgm:pt>
    <dgm:pt modelId="{B5AD6EA9-628C-4C35-B991-D5C955FA7C86}" type="pres">
      <dgm:prSet presAssocID="{E59F430B-395B-44D8-90C3-E3F00C9F6BCF}" presName="bgRect" presStyleLbl="node1" presStyleIdx="2" presStyleCnt="4" custScaleY="148852"/>
      <dgm:spPr/>
    </dgm:pt>
    <dgm:pt modelId="{B339F08E-5F18-4283-8F3C-ABB11ED9443A}" type="pres">
      <dgm:prSet presAssocID="{E59F430B-395B-44D8-90C3-E3F00C9F6BCF}" presName="parentNode" presStyleLbl="node1" presStyleIdx="2" presStyleCnt="4">
        <dgm:presLayoutVars>
          <dgm:chMax val="0"/>
          <dgm:bulletEnabled val="1"/>
        </dgm:presLayoutVars>
      </dgm:prSet>
      <dgm:spPr/>
    </dgm:pt>
    <dgm:pt modelId="{EBA87E84-C9B9-4B7F-BF8E-044892AAFF4C}" type="pres">
      <dgm:prSet presAssocID="{E59F430B-395B-44D8-90C3-E3F00C9F6BCF}" presName="childNode" presStyleLbl="node1" presStyleIdx="2" presStyleCnt="4">
        <dgm:presLayoutVars>
          <dgm:bulletEnabled val="1"/>
        </dgm:presLayoutVars>
      </dgm:prSet>
      <dgm:spPr/>
    </dgm:pt>
    <dgm:pt modelId="{A7EA84BF-A6CA-4D67-BE64-82A2F078B53F}" type="pres">
      <dgm:prSet presAssocID="{0C0D63AB-CE8D-4A0D-B926-262CB6A70631}" presName="hSp" presStyleCnt="0"/>
      <dgm:spPr/>
    </dgm:pt>
    <dgm:pt modelId="{6D349788-9CE8-4360-B3F0-590685DF3109}" type="pres">
      <dgm:prSet presAssocID="{0C0D63AB-CE8D-4A0D-B926-262CB6A70631}" presName="vProcSp" presStyleCnt="0"/>
      <dgm:spPr/>
    </dgm:pt>
    <dgm:pt modelId="{9DF5AC26-1502-42FD-AF8E-DD9DC48860A8}" type="pres">
      <dgm:prSet presAssocID="{0C0D63AB-CE8D-4A0D-B926-262CB6A70631}" presName="vSp1" presStyleCnt="0"/>
      <dgm:spPr/>
    </dgm:pt>
    <dgm:pt modelId="{D2E2CC39-CCAA-4E3D-B87F-B96B59B5A64A}" type="pres">
      <dgm:prSet presAssocID="{0C0D63AB-CE8D-4A0D-B926-262CB6A70631}" presName="simulatedConn" presStyleLbl="solidFgAcc1" presStyleIdx="2" presStyleCnt="3"/>
      <dgm:spPr/>
    </dgm:pt>
    <dgm:pt modelId="{77D8B239-941E-477C-AA80-4C4D4B2A2427}" type="pres">
      <dgm:prSet presAssocID="{0C0D63AB-CE8D-4A0D-B926-262CB6A70631}" presName="vSp2" presStyleCnt="0"/>
      <dgm:spPr/>
    </dgm:pt>
    <dgm:pt modelId="{142AD3AB-0537-45E0-AAC5-5E74D0E3C82B}" type="pres">
      <dgm:prSet presAssocID="{0C0D63AB-CE8D-4A0D-B926-262CB6A70631}" presName="sibTrans" presStyleCnt="0"/>
      <dgm:spPr/>
    </dgm:pt>
    <dgm:pt modelId="{19A01364-E235-4D6F-A87B-C3F9F24CBBF3}" type="pres">
      <dgm:prSet presAssocID="{F78CF50C-5040-427F-87DC-92BC43E84503}" presName="compositeNode" presStyleCnt="0">
        <dgm:presLayoutVars>
          <dgm:bulletEnabled val="1"/>
        </dgm:presLayoutVars>
      </dgm:prSet>
      <dgm:spPr/>
    </dgm:pt>
    <dgm:pt modelId="{8C8E4D0F-DD1E-40EA-AF5F-8BE604E44C8E}" type="pres">
      <dgm:prSet presAssocID="{F78CF50C-5040-427F-87DC-92BC43E84503}" presName="bgRect" presStyleLbl="node1" presStyleIdx="3" presStyleCnt="4" custScaleY="148852"/>
      <dgm:spPr/>
    </dgm:pt>
    <dgm:pt modelId="{CE161B2C-56D1-4DB4-A1F9-1D476C5B510E}" type="pres">
      <dgm:prSet presAssocID="{F78CF50C-5040-427F-87DC-92BC43E84503}" presName="parentNode" presStyleLbl="node1" presStyleIdx="3" presStyleCnt="4">
        <dgm:presLayoutVars>
          <dgm:chMax val="0"/>
          <dgm:bulletEnabled val="1"/>
        </dgm:presLayoutVars>
      </dgm:prSet>
      <dgm:spPr/>
    </dgm:pt>
    <dgm:pt modelId="{8E43FEAD-4026-4A64-A72C-92594A866FF1}" type="pres">
      <dgm:prSet presAssocID="{F78CF50C-5040-427F-87DC-92BC43E84503}" presName="childNode" presStyleLbl="node1" presStyleIdx="3" presStyleCnt="4">
        <dgm:presLayoutVars>
          <dgm:bulletEnabled val="1"/>
        </dgm:presLayoutVars>
      </dgm:prSet>
      <dgm:spPr/>
    </dgm:pt>
  </dgm:ptLst>
  <dgm:cxnLst>
    <dgm:cxn modelId="{C6FCBB03-292E-47ED-8725-1C83D3FB5EC2}" srcId="{CD117B73-43ED-4590-BDB8-90BB66119526}" destId="{611648A3-D4EA-4B35-A2F7-0C20C348B99B}" srcOrd="0" destOrd="0" parTransId="{82D70484-5E41-4553-B2E1-018AE8237D3E}" sibTransId="{8AB6414B-A4E4-48B0-BF92-32D4B0F94F37}"/>
    <dgm:cxn modelId="{D3F0DD08-68A7-4D18-9E9F-C6ECFB485B92}" type="presOf" srcId="{C1A58E1F-B639-4C07-99AA-AF2E5C951B20}" destId="{1973DF60-9804-462D-933F-895AFB4C3499}" srcOrd="1" destOrd="0" presId="urn:microsoft.com/office/officeart/2005/8/layout/hProcess7"/>
    <dgm:cxn modelId="{5912DA0B-2292-4791-AB17-1349C693D0D9}" type="presOf" srcId="{68DD1CCA-6D6B-46E5-8585-AACF03BF9574}" destId="{8E43FEAD-4026-4A64-A72C-92594A866FF1}" srcOrd="0" destOrd="0" presId="urn:microsoft.com/office/officeart/2005/8/layout/hProcess7"/>
    <dgm:cxn modelId="{26BAA010-650B-44C1-B8A2-7F67AA16EC14}" srcId="{C1A58E1F-B639-4C07-99AA-AF2E5C951B20}" destId="{32C8FA6D-A9E4-4C58-BF6B-F4CDF043C410}" srcOrd="0" destOrd="0" parTransId="{3C4CF197-2658-466A-9ABF-B4A23DD3514F}" sibTransId="{3F8E7DE0-0C74-48C8-B61E-CDC9C24B7504}"/>
    <dgm:cxn modelId="{047BC311-9E08-4C41-AD06-354860435266}" type="presOf" srcId="{32C8FA6D-A9E4-4C58-BF6B-F4CDF043C410}" destId="{D94C11F1-BEFD-4E1F-87E3-2998F622D99A}" srcOrd="0" destOrd="0" presId="urn:microsoft.com/office/officeart/2005/8/layout/hProcess7"/>
    <dgm:cxn modelId="{22222414-AF97-4602-9FF6-15B5A506AD41}" type="presOf" srcId="{A9D7EAE0-3C0E-45D5-B0A6-BD541F4DC257}" destId="{8E43FEAD-4026-4A64-A72C-92594A866FF1}" srcOrd="0" destOrd="2" presId="urn:microsoft.com/office/officeart/2005/8/layout/hProcess7"/>
    <dgm:cxn modelId="{6CEF741A-1914-45CF-BFBD-62210408A149}" type="presOf" srcId="{1550BBFA-77E8-45D5-97BB-31CD30353F10}" destId="{EBA87E84-C9B9-4B7F-BF8E-044892AAFF4C}" srcOrd="0" destOrd="2" presId="urn:microsoft.com/office/officeart/2005/8/layout/hProcess7"/>
    <dgm:cxn modelId="{E923CD1B-0D30-48BC-BB4E-1CE3C11D35E8}" type="presOf" srcId="{9117918B-CBFF-4008-8E09-000F2F79AB3E}" destId="{EBA87E84-C9B9-4B7F-BF8E-044892AAFF4C}" srcOrd="0" destOrd="0" presId="urn:microsoft.com/office/officeart/2005/8/layout/hProcess7"/>
    <dgm:cxn modelId="{8449D91C-C079-4543-9683-91EE5AAD5BE0}" srcId="{38C39DF3-FE1A-4D4C-B165-DF1A0D47D393}" destId="{CD117B73-43ED-4590-BDB8-90BB66119526}" srcOrd="0" destOrd="0" parTransId="{28A888D7-A86C-4647-A553-E7D58A5FCDFB}" sibTransId="{69FE329E-080B-4EFF-88A8-29F201CA5535}"/>
    <dgm:cxn modelId="{1284FB1F-4D37-4948-B0BE-71AC47A83794}" type="presOf" srcId="{CD117B73-43ED-4590-BDB8-90BB66119526}" destId="{48BCAE00-C10A-4C81-B5AF-F2B57323185F}" srcOrd="1" destOrd="0" presId="urn:microsoft.com/office/officeart/2005/8/layout/hProcess7"/>
    <dgm:cxn modelId="{3A28C221-ED5E-4EFF-A2C7-16B848220B50}" srcId="{E59F430B-395B-44D8-90C3-E3F00C9F6BCF}" destId="{9117918B-CBFF-4008-8E09-000F2F79AB3E}" srcOrd="0" destOrd="0" parTransId="{C9EBB40B-A627-40AE-9313-52FBA839972A}" sibTransId="{5B5AB376-0639-4B9A-84B6-62E0BD431C30}"/>
    <dgm:cxn modelId="{90423324-0733-4C40-873B-0B32D226870F}" srcId="{E59F430B-395B-44D8-90C3-E3F00C9F6BCF}" destId="{526DDA78-C904-4101-A037-76C4F5FF3B7C}" srcOrd="1" destOrd="0" parTransId="{3967B1F0-CF47-476F-BE59-372006723522}" sibTransId="{6CB2692D-1C42-4E73-A446-8AC693160608}"/>
    <dgm:cxn modelId="{09855D25-D16E-4700-9776-9DCF77E6AC62}" srcId="{38C39DF3-FE1A-4D4C-B165-DF1A0D47D393}" destId="{C1A58E1F-B639-4C07-99AA-AF2E5C951B20}" srcOrd="1" destOrd="0" parTransId="{6A948E91-4BD0-4ACC-8D35-8F1F275036A4}" sibTransId="{ABFB88A2-7390-4080-A531-8DD3D14006B6}"/>
    <dgm:cxn modelId="{47FC1A29-6056-4018-925B-B659F9DF3B1F}" srcId="{38C39DF3-FE1A-4D4C-B165-DF1A0D47D393}" destId="{F78CF50C-5040-427F-87DC-92BC43E84503}" srcOrd="3" destOrd="0" parTransId="{BB7254D5-6AB7-428E-9927-F92733F94E2C}" sibTransId="{A5E7DD6D-D031-45EB-A445-C9B75F74FB37}"/>
    <dgm:cxn modelId="{26CCB72B-CAAE-4CB8-A35E-C0608FD66EA7}" srcId="{CD117B73-43ED-4590-BDB8-90BB66119526}" destId="{0EF51D1C-F159-4986-AE00-1F7E5324A4AB}" srcOrd="3" destOrd="0" parTransId="{F8DA2CC3-E7C6-4730-89C1-7402E4FC13E1}" sibTransId="{6E5D9C2D-8884-4D6B-8120-77CF72B6525E}"/>
    <dgm:cxn modelId="{371A3F66-B453-4EEA-A7FD-D77D5F8ECE61}" srcId="{F78CF50C-5040-427F-87DC-92BC43E84503}" destId="{A9D7EAE0-3C0E-45D5-B0A6-BD541F4DC257}" srcOrd="2" destOrd="0" parTransId="{C71B6896-188B-4C75-81B1-EE92199A70ED}" sibTransId="{1FB39D76-4E0C-4C51-9B7D-62E0B7A5D754}"/>
    <dgm:cxn modelId="{929E4867-5C94-4D1B-AD23-F4AE436A2463}" srcId="{CD117B73-43ED-4590-BDB8-90BB66119526}" destId="{95DC59AD-6D9B-4405-A34F-3BEAF93A10A7}" srcOrd="2" destOrd="0" parTransId="{4295AEBC-6B9A-4C2F-810B-7BCD2C6068BA}" sibTransId="{A3B02A80-6F5A-493C-AB80-4825F2C6047E}"/>
    <dgm:cxn modelId="{CAD79267-B153-43D8-BA79-3373EE87E57A}" type="presOf" srcId="{F78CF50C-5040-427F-87DC-92BC43E84503}" destId="{8C8E4D0F-DD1E-40EA-AF5F-8BE604E44C8E}" srcOrd="0" destOrd="0" presId="urn:microsoft.com/office/officeart/2005/8/layout/hProcess7"/>
    <dgm:cxn modelId="{4FC22948-D32E-4E47-A132-700D5A82286F}" srcId="{F78CF50C-5040-427F-87DC-92BC43E84503}" destId="{929FA1D4-5C6B-47DF-9075-428C7B467070}" srcOrd="1" destOrd="0" parTransId="{944E7C9C-0158-4F5B-9E2B-1069207F74C5}" sibTransId="{B7CABED6-EF69-4605-913B-7829734350A9}"/>
    <dgm:cxn modelId="{15FA5E69-C9B9-4CAE-A365-A71266D881CA}" type="presOf" srcId="{E59F430B-395B-44D8-90C3-E3F00C9F6BCF}" destId="{B339F08E-5F18-4283-8F3C-ABB11ED9443A}" srcOrd="1" destOrd="0" presId="urn:microsoft.com/office/officeart/2005/8/layout/hProcess7"/>
    <dgm:cxn modelId="{ECC7E84A-D8E6-41D7-AB3E-65D96F2EC7C0}" type="presOf" srcId="{0EF51D1C-F159-4986-AE00-1F7E5324A4AB}" destId="{4B8D96F4-F808-4DE5-888F-C350F508DBC5}" srcOrd="0" destOrd="3" presId="urn:microsoft.com/office/officeart/2005/8/layout/hProcess7"/>
    <dgm:cxn modelId="{286E3650-6409-4583-9756-CE0E6762CE12}" type="presOf" srcId="{B0B440D5-0614-4DFA-AEED-38AABEDBCD4D}" destId="{8E43FEAD-4026-4A64-A72C-92594A866FF1}" srcOrd="0" destOrd="3" presId="urn:microsoft.com/office/officeart/2005/8/layout/hProcess7"/>
    <dgm:cxn modelId="{CD3AB771-6584-4A20-821B-9A72E8551C01}" type="presOf" srcId="{929FA1D4-5C6B-47DF-9075-428C7B467070}" destId="{8E43FEAD-4026-4A64-A72C-92594A866FF1}" srcOrd="0" destOrd="1" presId="urn:microsoft.com/office/officeart/2005/8/layout/hProcess7"/>
    <dgm:cxn modelId="{5AB3FF75-D20D-4C6B-8278-FC11DC05AE99}" type="presOf" srcId="{F78CF50C-5040-427F-87DC-92BC43E84503}" destId="{CE161B2C-56D1-4DB4-A1F9-1D476C5B510E}" srcOrd="1" destOrd="0" presId="urn:microsoft.com/office/officeart/2005/8/layout/hProcess7"/>
    <dgm:cxn modelId="{C3F5F179-9142-46DB-A918-DB007952B797}" type="presOf" srcId="{526DDA78-C904-4101-A037-76C4F5FF3B7C}" destId="{EBA87E84-C9B9-4B7F-BF8E-044892AAFF4C}" srcOrd="0" destOrd="1" presId="urn:microsoft.com/office/officeart/2005/8/layout/hProcess7"/>
    <dgm:cxn modelId="{0894AB7B-821E-4809-B8D2-FCE340AA78FA}" type="presOf" srcId="{C1A58E1F-B639-4C07-99AA-AF2E5C951B20}" destId="{73ACB76F-8583-4176-9E8D-29C6FD7A860E}" srcOrd="0" destOrd="0" presId="urn:microsoft.com/office/officeart/2005/8/layout/hProcess7"/>
    <dgm:cxn modelId="{CC0CB580-F261-462A-9AE4-40132427724E}" srcId="{CD117B73-43ED-4590-BDB8-90BB66119526}" destId="{30FBC17E-6F51-47D8-8092-DFEF3EBD5ACF}" srcOrd="1" destOrd="0" parTransId="{125380DF-6142-4BF0-A24D-0C9666AFBD38}" sibTransId="{8965E0C7-536D-42BE-ABCE-21F5529D6603}"/>
    <dgm:cxn modelId="{2F5D4581-CAB7-4449-B99A-C744AC04A843}" type="presOf" srcId="{CD117B73-43ED-4590-BDB8-90BB66119526}" destId="{872CB9EB-5F9B-4A54-95DA-D9DB32347FB1}" srcOrd="0" destOrd="0" presId="urn:microsoft.com/office/officeart/2005/8/layout/hProcess7"/>
    <dgm:cxn modelId="{B7DE7C92-1DDC-4A9B-A433-9ADD0F7AC985}" type="presOf" srcId="{95DC59AD-6D9B-4405-A34F-3BEAF93A10A7}" destId="{4B8D96F4-F808-4DE5-888F-C350F508DBC5}" srcOrd="0" destOrd="2" presId="urn:microsoft.com/office/officeart/2005/8/layout/hProcess7"/>
    <dgm:cxn modelId="{2517EE96-991D-4E41-A99F-0A9150FC743D}" type="presOf" srcId="{30FBC17E-6F51-47D8-8092-DFEF3EBD5ACF}" destId="{4B8D96F4-F808-4DE5-888F-C350F508DBC5}" srcOrd="0" destOrd="1" presId="urn:microsoft.com/office/officeart/2005/8/layout/hProcess7"/>
    <dgm:cxn modelId="{731B529C-DB28-42D4-AA9A-42B38CE20617}" srcId="{F78CF50C-5040-427F-87DC-92BC43E84503}" destId="{AF5310E4-B350-49B6-80BE-BE9049B2AEE5}" srcOrd="4" destOrd="0" parTransId="{FB8508C2-0D2B-47B9-BBDD-629519DF18A7}" sibTransId="{3C681692-580F-41C5-A558-FB6440DBD1CB}"/>
    <dgm:cxn modelId="{516538C5-0F4D-4589-AA4B-854CBE36D8B7}" srcId="{F78CF50C-5040-427F-87DC-92BC43E84503}" destId="{B0B440D5-0614-4DFA-AEED-38AABEDBCD4D}" srcOrd="3" destOrd="0" parTransId="{8329A88C-5EE3-4475-8EDE-A019E5328E6F}" sibTransId="{37D9ACA8-18CD-48E2-A5F1-95C7FCCB6D0C}"/>
    <dgm:cxn modelId="{625BEDCF-894C-4909-BF4F-ABCE6BA28D03}" srcId="{E59F430B-395B-44D8-90C3-E3F00C9F6BCF}" destId="{1550BBFA-77E8-45D5-97BB-31CD30353F10}" srcOrd="2" destOrd="0" parTransId="{3F7B3D7A-B149-4CE8-B86E-C9063BF5F11C}" sibTransId="{EC15C25D-7869-485D-9E71-2DF464808202}"/>
    <dgm:cxn modelId="{4E6E19E5-1D07-49EA-86F6-D598BEB20A5E}" srcId="{38C39DF3-FE1A-4D4C-B165-DF1A0D47D393}" destId="{E59F430B-395B-44D8-90C3-E3F00C9F6BCF}" srcOrd="2" destOrd="0" parTransId="{3038195B-F2A0-49AB-89CB-4C3CC0FD3629}" sibTransId="{0C0D63AB-CE8D-4A0D-B926-262CB6A70631}"/>
    <dgm:cxn modelId="{7E0B95E9-F62C-4EE4-9B53-E72C3E607028}" type="presOf" srcId="{611648A3-D4EA-4B35-A2F7-0C20C348B99B}" destId="{4B8D96F4-F808-4DE5-888F-C350F508DBC5}" srcOrd="0" destOrd="0" presId="urn:microsoft.com/office/officeart/2005/8/layout/hProcess7"/>
    <dgm:cxn modelId="{E96D56EB-2C57-48AB-8821-1BBE4658565A}" type="presOf" srcId="{AF5310E4-B350-49B6-80BE-BE9049B2AEE5}" destId="{8E43FEAD-4026-4A64-A72C-92594A866FF1}" srcOrd="0" destOrd="4" presId="urn:microsoft.com/office/officeart/2005/8/layout/hProcess7"/>
    <dgm:cxn modelId="{7A0946F3-9801-4716-8CD9-8BE141B5CE31}" srcId="{F78CF50C-5040-427F-87DC-92BC43E84503}" destId="{68DD1CCA-6D6B-46E5-8585-AACF03BF9574}" srcOrd="0" destOrd="0" parTransId="{120DB820-B326-43B7-AF81-E47FF4CE4B20}" sibTransId="{E623BD6E-2CF8-45E5-94EC-4E44CBA09A3E}"/>
    <dgm:cxn modelId="{2A0DC5FD-8636-406E-BAFB-21626C170FE2}" type="presOf" srcId="{E59F430B-395B-44D8-90C3-E3F00C9F6BCF}" destId="{B5AD6EA9-628C-4C35-B991-D5C955FA7C86}" srcOrd="0" destOrd="0" presId="urn:microsoft.com/office/officeart/2005/8/layout/hProcess7"/>
    <dgm:cxn modelId="{2CB0CDFF-DE4C-4EB6-A37B-F0600084AAAA}" type="presOf" srcId="{38C39DF3-FE1A-4D4C-B165-DF1A0D47D393}" destId="{1732E6F0-B8C6-44DC-A791-F01835EE5A2A}" srcOrd="0" destOrd="0" presId="urn:microsoft.com/office/officeart/2005/8/layout/hProcess7"/>
    <dgm:cxn modelId="{19DD6551-6E59-4163-B876-EC1F081E058E}" type="presParOf" srcId="{1732E6F0-B8C6-44DC-A791-F01835EE5A2A}" destId="{35991EB7-BCA9-4ADB-B7C1-D7F13350ECB0}" srcOrd="0" destOrd="0" presId="urn:microsoft.com/office/officeart/2005/8/layout/hProcess7"/>
    <dgm:cxn modelId="{263857C6-4680-4961-A2F7-78EE5F7AC0DE}" type="presParOf" srcId="{35991EB7-BCA9-4ADB-B7C1-D7F13350ECB0}" destId="{872CB9EB-5F9B-4A54-95DA-D9DB32347FB1}" srcOrd="0" destOrd="0" presId="urn:microsoft.com/office/officeart/2005/8/layout/hProcess7"/>
    <dgm:cxn modelId="{3FBB2663-D89E-442F-AB73-EF7E2A6444C4}" type="presParOf" srcId="{35991EB7-BCA9-4ADB-B7C1-D7F13350ECB0}" destId="{48BCAE00-C10A-4C81-B5AF-F2B57323185F}" srcOrd="1" destOrd="0" presId="urn:microsoft.com/office/officeart/2005/8/layout/hProcess7"/>
    <dgm:cxn modelId="{7B1F68A2-FBE6-4BED-A7F6-A3D3469C5261}" type="presParOf" srcId="{35991EB7-BCA9-4ADB-B7C1-D7F13350ECB0}" destId="{4B8D96F4-F808-4DE5-888F-C350F508DBC5}" srcOrd="2" destOrd="0" presId="urn:microsoft.com/office/officeart/2005/8/layout/hProcess7"/>
    <dgm:cxn modelId="{C06315B0-FD9B-42DF-87A7-3A97182FFF19}" type="presParOf" srcId="{1732E6F0-B8C6-44DC-A791-F01835EE5A2A}" destId="{7F1E9F4B-43FD-43E3-96F5-F44B7F960F28}" srcOrd="1" destOrd="0" presId="urn:microsoft.com/office/officeart/2005/8/layout/hProcess7"/>
    <dgm:cxn modelId="{77FEB07F-7FB4-4EE5-A604-5C914C0A3519}" type="presParOf" srcId="{1732E6F0-B8C6-44DC-A791-F01835EE5A2A}" destId="{B874CDD7-0BDD-488E-9A4D-0BB03D59A832}" srcOrd="2" destOrd="0" presId="urn:microsoft.com/office/officeart/2005/8/layout/hProcess7"/>
    <dgm:cxn modelId="{B052D331-2A9F-4971-B9C3-CF6ADFD70C86}" type="presParOf" srcId="{B874CDD7-0BDD-488E-9A4D-0BB03D59A832}" destId="{691AA08F-72A4-4643-B269-EE56591A7E50}" srcOrd="0" destOrd="0" presId="urn:microsoft.com/office/officeart/2005/8/layout/hProcess7"/>
    <dgm:cxn modelId="{B2157F9A-9233-41A2-A867-C5610B1054DA}" type="presParOf" srcId="{B874CDD7-0BDD-488E-9A4D-0BB03D59A832}" destId="{9A9F562C-3943-4532-AD75-7599977D16D2}" srcOrd="1" destOrd="0" presId="urn:microsoft.com/office/officeart/2005/8/layout/hProcess7"/>
    <dgm:cxn modelId="{A98E891F-52A3-4480-843B-49BA1DFB6539}" type="presParOf" srcId="{B874CDD7-0BDD-488E-9A4D-0BB03D59A832}" destId="{9C4A08F0-91F8-448A-BB7A-20A2B89BACD6}" srcOrd="2" destOrd="0" presId="urn:microsoft.com/office/officeart/2005/8/layout/hProcess7"/>
    <dgm:cxn modelId="{CEEC89FE-4DE3-41DC-BF0B-43279A06B08A}" type="presParOf" srcId="{1732E6F0-B8C6-44DC-A791-F01835EE5A2A}" destId="{CAB2CF13-E084-426D-A0EF-BAEA4E34D73C}" srcOrd="3" destOrd="0" presId="urn:microsoft.com/office/officeart/2005/8/layout/hProcess7"/>
    <dgm:cxn modelId="{0D2E4EEC-9E9E-4DED-8781-52F48E1207D2}" type="presParOf" srcId="{1732E6F0-B8C6-44DC-A791-F01835EE5A2A}" destId="{A6A02D2A-AF98-4CE0-91E8-4CAEE715E810}" srcOrd="4" destOrd="0" presId="urn:microsoft.com/office/officeart/2005/8/layout/hProcess7"/>
    <dgm:cxn modelId="{9F2A6B8E-8189-4804-ADB8-298F8097832E}" type="presParOf" srcId="{A6A02D2A-AF98-4CE0-91E8-4CAEE715E810}" destId="{73ACB76F-8583-4176-9E8D-29C6FD7A860E}" srcOrd="0" destOrd="0" presId="urn:microsoft.com/office/officeart/2005/8/layout/hProcess7"/>
    <dgm:cxn modelId="{016B5CC0-0A57-4268-A092-910C65EE6002}" type="presParOf" srcId="{A6A02D2A-AF98-4CE0-91E8-4CAEE715E810}" destId="{1973DF60-9804-462D-933F-895AFB4C3499}" srcOrd="1" destOrd="0" presId="urn:microsoft.com/office/officeart/2005/8/layout/hProcess7"/>
    <dgm:cxn modelId="{DF09FB0D-D57A-45F4-9614-B3EA460A67B1}" type="presParOf" srcId="{A6A02D2A-AF98-4CE0-91E8-4CAEE715E810}" destId="{D94C11F1-BEFD-4E1F-87E3-2998F622D99A}" srcOrd="2" destOrd="0" presId="urn:microsoft.com/office/officeart/2005/8/layout/hProcess7"/>
    <dgm:cxn modelId="{32797FF8-C2BC-4738-890C-EEE6F5FC30D3}" type="presParOf" srcId="{1732E6F0-B8C6-44DC-A791-F01835EE5A2A}" destId="{AC4A8636-B062-4DEA-9A7C-2BA1AFDE3103}" srcOrd="5" destOrd="0" presId="urn:microsoft.com/office/officeart/2005/8/layout/hProcess7"/>
    <dgm:cxn modelId="{EC477AA6-4FA2-4897-AE12-FB1F071043A2}" type="presParOf" srcId="{1732E6F0-B8C6-44DC-A791-F01835EE5A2A}" destId="{B3CE8E1E-7BB3-4929-958E-619E0CCE92DB}" srcOrd="6" destOrd="0" presId="urn:microsoft.com/office/officeart/2005/8/layout/hProcess7"/>
    <dgm:cxn modelId="{AC09F67D-4EB7-40EE-A2B8-2046477C87D7}" type="presParOf" srcId="{B3CE8E1E-7BB3-4929-958E-619E0CCE92DB}" destId="{8D9873D8-68D2-452A-A557-E644356D9DA1}" srcOrd="0" destOrd="0" presId="urn:microsoft.com/office/officeart/2005/8/layout/hProcess7"/>
    <dgm:cxn modelId="{37580ADF-55EB-4C9A-A9F5-C7F301B70BF9}" type="presParOf" srcId="{B3CE8E1E-7BB3-4929-958E-619E0CCE92DB}" destId="{671AF81C-1E2F-4234-9126-9173EF688645}" srcOrd="1" destOrd="0" presId="urn:microsoft.com/office/officeart/2005/8/layout/hProcess7"/>
    <dgm:cxn modelId="{4DACF916-2C4B-4269-950F-62579CC12917}" type="presParOf" srcId="{B3CE8E1E-7BB3-4929-958E-619E0CCE92DB}" destId="{337C68E1-E5FB-4913-974F-3A5F0E3C2E3D}" srcOrd="2" destOrd="0" presId="urn:microsoft.com/office/officeart/2005/8/layout/hProcess7"/>
    <dgm:cxn modelId="{19214B11-101C-427A-8099-0A359F671D5A}" type="presParOf" srcId="{1732E6F0-B8C6-44DC-A791-F01835EE5A2A}" destId="{426A238D-CDC1-4933-9177-2A18D5CB6D6C}" srcOrd="7" destOrd="0" presId="urn:microsoft.com/office/officeart/2005/8/layout/hProcess7"/>
    <dgm:cxn modelId="{E2A7B322-4A7D-4372-9113-60208DB0D31E}" type="presParOf" srcId="{1732E6F0-B8C6-44DC-A791-F01835EE5A2A}" destId="{AC55E2CD-491F-4047-AAD8-980ECBA4882C}" srcOrd="8" destOrd="0" presId="urn:microsoft.com/office/officeart/2005/8/layout/hProcess7"/>
    <dgm:cxn modelId="{D3870C42-044B-4270-9322-D5D800586715}" type="presParOf" srcId="{AC55E2CD-491F-4047-AAD8-980ECBA4882C}" destId="{B5AD6EA9-628C-4C35-B991-D5C955FA7C86}" srcOrd="0" destOrd="0" presId="urn:microsoft.com/office/officeart/2005/8/layout/hProcess7"/>
    <dgm:cxn modelId="{7BD76F68-D2E9-46DA-A901-4E711559D539}" type="presParOf" srcId="{AC55E2CD-491F-4047-AAD8-980ECBA4882C}" destId="{B339F08E-5F18-4283-8F3C-ABB11ED9443A}" srcOrd="1" destOrd="0" presId="urn:microsoft.com/office/officeart/2005/8/layout/hProcess7"/>
    <dgm:cxn modelId="{09A4093C-13F5-438B-8654-E434AEF0F317}" type="presParOf" srcId="{AC55E2CD-491F-4047-AAD8-980ECBA4882C}" destId="{EBA87E84-C9B9-4B7F-BF8E-044892AAFF4C}" srcOrd="2" destOrd="0" presId="urn:microsoft.com/office/officeart/2005/8/layout/hProcess7"/>
    <dgm:cxn modelId="{1603A18F-B1FE-4955-BB22-E9CCB277DAFF}" type="presParOf" srcId="{1732E6F0-B8C6-44DC-A791-F01835EE5A2A}" destId="{A7EA84BF-A6CA-4D67-BE64-82A2F078B53F}" srcOrd="9" destOrd="0" presId="urn:microsoft.com/office/officeart/2005/8/layout/hProcess7"/>
    <dgm:cxn modelId="{F70D0659-4254-49C7-AA79-FE35CEC59F2D}" type="presParOf" srcId="{1732E6F0-B8C6-44DC-A791-F01835EE5A2A}" destId="{6D349788-9CE8-4360-B3F0-590685DF3109}" srcOrd="10" destOrd="0" presId="urn:microsoft.com/office/officeart/2005/8/layout/hProcess7"/>
    <dgm:cxn modelId="{64CE7BD3-0A32-44DF-9AB4-26CA6C18AA47}" type="presParOf" srcId="{6D349788-9CE8-4360-B3F0-590685DF3109}" destId="{9DF5AC26-1502-42FD-AF8E-DD9DC48860A8}" srcOrd="0" destOrd="0" presId="urn:microsoft.com/office/officeart/2005/8/layout/hProcess7"/>
    <dgm:cxn modelId="{57632CAA-8726-4FBC-B0F1-99EC8F183E92}" type="presParOf" srcId="{6D349788-9CE8-4360-B3F0-590685DF3109}" destId="{D2E2CC39-CCAA-4E3D-B87F-B96B59B5A64A}" srcOrd="1" destOrd="0" presId="urn:microsoft.com/office/officeart/2005/8/layout/hProcess7"/>
    <dgm:cxn modelId="{9DF03243-C75C-476E-8899-04FA104221BA}" type="presParOf" srcId="{6D349788-9CE8-4360-B3F0-590685DF3109}" destId="{77D8B239-941E-477C-AA80-4C4D4B2A2427}" srcOrd="2" destOrd="0" presId="urn:microsoft.com/office/officeart/2005/8/layout/hProcess7"/>
    <dgm:cxn modelId="{6FEC94C2-C678-47BF-82C9-938E68B4AAC1}" type="presParOf" srcId="{1732E6F0-B8C6-44DC-A791-F01835EE5A2A}" destId="{142AD3AB-0537-45E0-AAC5-5E74D0E3C82B}" srcOrd="11" destOrd="0" presId="urn:microsoft.com/office/officeart/2005/8/layout/hProcess7"/>
    <dgm:cxn modelId="{1DBDFEEF-6CA0-44FF-BACE-7E0F63646AC2}" type="presParOf" srcId="{1732E6F0-B8C6-44DC-A791-F01835EE5A2A}" destId="{19A01364-E235-4D6F-A87B-C3F9F24CBBF3}" srcOrd="12" destOrd="0" presId="urn:microsoft.com/office/officeart/2005/8/layout/hProcess7"/>
    <dgm:cxn modelId="{73EADC1E-0650-41D1-B4EE-3FFBF4C2D1B8}" type="presParOf" srcId="{19A01364-E235-4D6F-A87B-C3F9F24CBBF3}" destId="{8C8E4D0F-DD1E-40EA-AF5F-8BE604E44C8E}" srcOrd="0" destOrd="0" presId="urn:microsoft.com/office/officeart/2005/8/layout/hProcess7"/>
    <dgm:cxn modelId="{02CB1F0A-24B7-4222-ACA9-369791BC45B6}" type="presParOf" srcId="{19A01364-E235-4D6F-A87B-C3F9F24CBBF3}" destId="{CE161B2C-56D1-4DB4-A1F9-1D476C5B510E}" srcOrd="1" destOrd="0" presId="urn:microsoft.com/office/officeart/2005/8/layout/hProcess7"/>
    <dgm:cxn modelId="{2B6E0E87-34B0-4AAE-BB43-27CE6EE83024}" type="presParOf" srcId="{19A01364-E235-4D6F-A87B-C3F9F24CBBF3}" destId="{8E43FEAD-4026-4A64-A72C-92594A866FF1}"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4C3583-F214-42B8-B6E7-1AC282C599FF}" type="doc">
      <dgm:prSet loTypeId="urn:microsoft.com/office/officeart/2005/8/layout/cycle8" loCatId="cycle" qsTypeId="urn:microsoft.com/office/officeart/2005/8/quickstyle/simple1" qsCatId="simple" csTypeId="urn:microsoft.com/office/officeart/2005/8/colors/accent0_3" csCatId="mainScheme" phldr="1"/>
      <dgm:spPr/>
    </dgm:pt>
    <dgm:pt modelId="{CA9523CB-0415-4A45-A623-BC112184F6D4}">
      <dgm:prSet phldrT="[Text]"/>
      <dgm:spPr/>
      <dgm:t>
        <a:bodyPr/>
        <a:lstStyle/>
        <a:p>
          <a:r>
            <a:rPr lang="de-DE" dirty="0"/>
            <a:t>Mangelndes Bewusstsein</a:t>
          </a:r>
        </a:p>
      </dgm:t>
    </dgm:pt>
    <dgm:pt modelId="{D1BE452C-5B41-4A5D-96EE-B8EE9AC5E487}" type="parTrans" cxnId="{93FDFD90-C3C4-4ED2-A5BC-8B8708E6BB96}">
      <dgm:prSet/>
      <dgm:spPr/>
      <dgm:t>
        <a:bodyPr/>
        <a:lstStyle/>
        <a:p>
          <a:endParaRPr lang="de-DE"/>
        </a:p>
      </dgm:t>
    </dgm:pt>
    <dgm:pt modelId="{6EF0A9B5-3745-4ABB-8B1A-3D4C709C465D}" type="sibTrans" cxnId="{93FDFD90-C3C4-4ED2-A5BC-8B8708E6BB96}">
      <dgm:prSet/>
      <dgm:spPr/>
      <dgm:t>
        <a:bodyPr/>
        <a:lstStyle/>
        <a:p>
          <a:endParaRPr lang="de-DE"/>
        </a:p>
      </dgm:t>
    </dgm:pt>
    <dgm:pt modelId="{DA6854E2-4BF1-49F8-BCBA-8CD30EE12967}">
      <dgm:prSet phldrT="[Text]"/>
      <dgm:spPr/>
      <dgm:t>
        <a:bodyPr/>
        <a:lstStyle/>
        <a:p>
          <a:r>
            <a:rPr lang="de-DE" dirty="0"/>
            <a:t>„Notfall“-Maßnahmen</a:t>
          </a:r>
        </a:p>
      </dgm:t>
    </dgm:pt>
    <dgm:pt modelId="{657825B7-889B-463F-B7E1-E56CFC87202E}" type="parTrans" cxnId="{8AEB515F-2838-4EE5-9B80-C6766499707C}">
      <dgm:prSet/>
      <dgm:spPr/>
      <dgm:t>
        <a:bodyPr/>
        <a:lstStyle/>
        <a:p>
          <a:endParaRPr lang="de-DE"/>
        </a:p>
      </dgm:t>
    </dgm:pt>
    <dgm:pt modelId="{66247390-DF20-478C-BB0A-A861CA92FA8A}" type="sibTrans" cxnId="{8AEB515F-2838-4EE5-9B80-C6766499707C}">
      <dgm:prSet/>
      <dgm:spPr/>
      <dgm:t>
        <a:bodyPr/>
        <a:lstStyle/>
        <a:p>
          <a:endParaRPr lang="de-DE"/>
        </a:p>
      </dgm:t>
    </dgm:pt>
    <dgm:pt modelId="{A89E53C1-9CDC-43A5-A554-AEC9B79E8661}">
      <dgm:prSet phldrT="[Text]"/>
      <dgm:spPr/>
      <dgm:t>
        <a:bodyPr/>
        <a:lstStyle/>
        <a:p>
          <a:r>
            <a:rPr lang="de-DE" dirty="0"/>
            <a:t>Fehlende Expertise</a:t>
          </a:r>
        </a:p>
      </dgm:t>
    </dgm:pt>
    <dgm:pt modelId="{EA44223D-7D61-4800-9193-FCB77E87085D}" type="parTrans" cxnId="{C94FA93B-A0BA-4B95-B13C-F16474592461}">
      <dgm:prSet/>
      <dgm:spPr/>
      <dgm:t>
        <a:bodyPr/>
        <a:lstStyle/>
        <a:p>
          <a:endParaRPr lang="de-DE"/>
        </a:p>
      </dgm:t>
    </dgm:pt>
    <dgm:pt modelId="{46445BB4-C9BE-487B-BD74-DBD2F7688ED6}" type="sibTrans" cxnId="{C94FA93B-A0BA-4B95-B13C-F16474592461}">
      <dgm:prSet/>
      <dgm:spPr/>
      <dgm:t>
        <a:bodyPr/>
        <a:lstStyle/>
        <a:p>
          <a:endParaRPr lang="de-DE"/>
        </a:p>
      </dgm:t>
    </dgm:pt>
    <dgm:pt modelId="{011E5757-DFBF-4916-B7A5-51C38AB7AB6C}">
      <dgm:prSet phldrT="[Text]"/>
      <dgm:spPr/>
      <dgm:t>
        <a:bodyPr/>
        <a:lstStyle/>
        <a:p>
          <a:r>
            <a:rPr lang="de-DE" dirty="0"/>
            <a:t>Umsetzungslücke</a:t>
          </a:r>
        </a:p>
      </dgm:t>
    </dgm:pt>
    <dgm:pt modelId="{AC0175F7-8602-48F4-9BCE-4E63E8820AD8}" type="parTrans" cxnId="{2ADE7ECF-D062-48B8-AB8A-21C3CD00B100}">
      <dgm:prSet/>
      <dgm:spPr/>
      <dgm:t>
        <a:bodyPr/>
        <a:lstStyle/>
        <a:p>
          <a:endParaRPr lang="de-DE"/>
        </a:p>
      </dgm:t>
    </dgm:pt>
    <dgm:pt modelId="{014E41F5-52BB-46E4-8312-A9B265992CB4}" type="sibTrans" cxnId="{2ADE7ECF-D062-48B8-AB8A-21C3CD00B100}">
      <dgm:prSet/>
      <dgm:spPr/>
      <dgm:t>
        <a:bodyPr/>
        <a:lstStyle/>
        <a:p>
          <a:endParaRPr lang="de-DE"/>
        </a:p>
      </dgm:t>
    </dgm:pt>
    <dgm:pt modelId="{C0E43E5C-1CB3-4A89-B200-650730139CC0}">
      <dgm:prSet phldrT="[Text]"/>
      <dgm:spPr/>
      <dgm:t>
        <a:bodyPr/>
        <a:lstStyle/>
        <a:p>
          <a:r>
            <a:rPr lang="de-DE" dirty="0"/>
            <a:t>Outsourcing (teuer)</a:t>
          </a:r>
        </a:p>
      </dgm:t>
    </dgm:pt>
    <dgm:pt modelId="{655D478E-50D4-4365-BFB3-E636AA5507F8}" type="sibTrans" cxnId="{A3A69D7B-A543-448D-B735-D38591AA2075}">
      <dgm:prSet/>
      <dgm:spPr/>
      <dgm:t>
        <a:bodyPr/>
        <a:lstStyle/>
        <a:p>
          <a:endParaRPr lang="de-DE"/>
        </a:p>
      </dgm:t>
    </dgm:pt>
    <dgm:pt modelId="{EC047E77-1D4D-4A31-9DA4-4C8EDA1B4DAA}" type="parTrans" cxnId="{A3A69D7B-A543-448D-B735-D38591AA2075}">
      <dgm:prSet/>
      <dgm:spPr/>
      <dgm:t>
        <a:bodyPr/>
        <a:lstStyle/>
        <a:p>
          <a:endParaRPr lang="de-DE"/>
        </a:p>
      </dgm:t>
    </dgm:pt>
    <dgm:pt modelId="{9510AC5D-0593-4F60-B402-E12EDBF56844}">
      <dgm:prSet phldrT="[Text]"/>
      <dgm:spPr/>
      <dgm:t>
        <a:bodyPr/>
        <a:lstStyle/>
        <a:p>
          <a:r>
            <a:rPr lang="de-DE" dirty="0"/>
            <a:t>Oberflächliche Reparaturen</a:t>
          </a:r>
        </a:p>
      </dgm:t>
    </dgm:pt>
    <dgm:pt modelId="{0471F409-2344-460C-93F0-C9D8FA3B091D}" type="parTrans" cxnId="{3AC49FB4-783E-4591-8DF3-3F61A6AA91CE}">
      <dgm:prSet/>
      <dgm:spPr/>
      <dgm:t>
        <a:bodyPr/>
        <a:lstStyle/>
        <a:p>
          <a:endParaRPr lang="de-DE"/>
        </a:p>
      </dgm:t>
    </dgm:pt>
    <dgm:pt modelId="{A3787249-B7EA-4A42-8700-CCC76A565C7A}" type="sibTrans" cxnId="{3AC49FB4-783E-4591-8DF3-3F61A6AA91CE}">
      <dgm:prSet/>
      <dgm:spPr/>
      <dgm:t>
        <a:bodyPr/>
        <a:lstStyle/>
        <a:p>
          <a:endParaRPr lang="de-DE"/>
        </a:p>
      </dgm:t>
    </dgm:pt>
    <dgm:pt modelId="{6905513D-60E5-416E-8E75-63FD24C63AD4}">
      <dgm:prSet phldrT="[Text]"/>
      <dgm:spPr/>
      <dgm:t>
        <a:bodyPr/>
        <a:lstStyle/>
        <a:p>
          <a:r>
            <a:rPr lang="de-DE" dirty="0"/>
            <a:t>Barrierefreiheit im Projekt nicht eingeplant</a:t>
          </a:r>
        </a:p>
      </dgm:t>
    </dgm:pt>
    <dgm:pt modelId="{FF979802-F01E-45BB-8DC0-2F27044BA0DE}" type="parTrans" cxnId="{B29CBD68-BBE2-40B0-BB11-F7EC0F06A6DF}">
      <dgm:prSet/>
      <dgm:spPr/>
      <dgm:t>
        <a:bodyPr/>
        <a:lstStyle/>
        <a:p>
          <a:endParaRPr lang="de-DE"/>
        </a:p>
      </dgm:t>
    </dgm:pt>
    <dgm:pt modelId="{8BDB40E9-2044-4B08-BA04-413F3F7184A7}" type="sibTrans" cxnId="{B29CBD68-BBE2-40B0-BB11-F7EC0F06A6DF}">
      <dgm:prSet/>
      <dgm:spPr/>
      <dgm:t>
        <a:bodyPr/>
        <a:lstStyle/>
        <a:p>
          <a:endParaRPr lang="de-DE"/>
        </a:p>
      </dgm:t>
    </dgm:pt>
    <dgm:pt modelId="{FDF3AA48-518A-482E-9ECF-5C2C58A30A77}">
      <dgm:prSet phldrT="[Text]"/>
      <dgm:spPr/>
      <dgm:t>
        <a:bodyPr/>
        <a:lstStyle/>
        <a:p>
          <a:r>
            <a:rPr lang="de-DE" dirty="0"/>
            <a:t>Barrierefreiheit im Vertrag nicht gefordert</a:t>
          </a:r>
        </a:p>
      </dgm:t>
    </dgm:pt>
    <dgm:pt modelId="{3A82D1FA-8C00-4B7A-A140-DF19F9690B96}" type="parTrans" cxnId="{55B0FB26-3930-4B64-866D-0BCBEB5508CF}">
      <dgm:prSet/>
      <dgm:spPr/>
      <dgm:t>
        <a:bodyPr/>
        <a:lstStyle/>
        <a:p>
          <a:endParaRPr lang="de-DE"/>
        </a:p>
      </dgm:t>
    </dgm:pt>
    <dgm:pt modelId="{9AB130F4-B4D7-4CB7-B96E-72BEC7427D80}" type="sibTrans" cxnId="{55B0FB26-3930-4B64-866D-0BCBEB5508CF}">
      <dgm:prSet/>
      <dgm:spPr/>
      <dgm:t>
        <a:bodyPr/>
        <a:lstStyle/>
        <a:p>
          <a:endParaRPr lang="de-DE"/>
        </a:p>
      </dgm:t>
    </dgm:pt>
    <dgm:pt modelId="{5C0DDF4B-10D2-49F4-BD04-EC4702B3797A}">
      <dgm:prSet phldrT="[Text]"/>
      <dgm:spPr/>
      <dgm:t>
        <a:bodyPr/>
        <a:lstStyle/>
        <a:p>
          <a:r>
            <a:rPr lang="de-DE" dirty="0"/>
            <a:t>Keine Zeit zur Weiterbildung</a:t>
          </a:r>
        </a:p>
      </dgm:t>
    </dgm:pt>
    <dgm:pt modelId="{4EDF5997-E273-4B0A-A469-E94911A062C5}" type="parTrans" cxnId="{B4218C7B-5E98-4603-83E8-232D941088F6}">
      <dgm:prSet/>
      <dgm:spPr/>
      <dgm:t>
        <a:bodyPr/>
        <a:lstStyle/>
        <a:p>
          <a:endParaRPr lang="de-DE"/>
        </a:p>
      </dgm:t>
    </dgm:pt>
    <dgm:pt modelId="{A7029297-F449-4508-BE1F-0FD1E5DA29D9}" type="sibTrans" cxnId="{B4218C7B-5E98-4603-83E8-232D941088F6}">
      <dgm:prSet/>
      <dgm:spPr/>
      <dgm:t>
        <a:bodyPr/>
        <a:lstStyle/>
        <a:p>
          <a:endParaRPr lang="de-DE"/>
        </a:p>
      </dgm:t>
    </dgm:pt>
    <dgm:pt modelId="{E615D1C5-518B-4FF6-9900-30D6452BBA08}">
      <dgm:prSet phldrT="[Text]"/>
      <dgm:spPr/>
      <dgm:t>
        <a:bodyPr/>
        <a:lstStyle/>
        <a:p>
          <a:r>
            <a:rPr lang="de-DE" dirty="0"/>
            <a:t>Kein Thema in Studium und Berufsausbildung</a:t>
          </a:r>
        </a:p>
      </dgm:t>
    </dgm:pt>
    <dgm:pt modelId="{D1F7EFE9-DFFA-4F64-BC48-E7CE136FB481}" type="parTrans" cxnId="{B410C9D5-8C89-49A6-9353-0AF56A7F23E7}">
      <dgm:prSet/>
      <dgm:spPr/>
      <dgm:t>
        <a:bodyPr/>
        <a:lstStyle/>
        <a:p>
          <a:endParaRPr lang="de-DE"/>
        </a:p>
      </dgm:t>
    </dgm:pt>
    <dgm:pt modelId="{B776BF21-A589-4717-8F16-908349C3E725}" type="sibTrans" cxnId="{B410C9D5-8C89-49A6-9353-0AF56A7F23E7}">
      <dgm:prSet/>
      <dgm:spPr/>
      <dgm:t>
        <a:bodyPr/>
        <a:lstStyle/>
        <a:p>
          <a:endParaRPr lang="de-DE"/>
        </a:p>
      </dgm:t>
    </dgm:pt>
    <dgm:pt modelId="{5B1D0C2E-D65A-4B2D-A946-AA9CCB8D5DCD}">
      <dgm:prSet phldrT="[Text]"/>
      <dgm:spPr/>
      <dgm:t>
        <a:bodyPr/>
        <a:lstStyle/>
        <a:p>
          <a:r>
            <a:rPr lang="de-DE" dirty="0"/>
            <a:t>Nicht-inklusives Design</a:t>
          </a:r>
        </a:p>
      </dgm:t>
    </dgm:pt>
    <dgm:pt modelId="{0795ABD8-ACC7-470E-BACD-71B40DFB8276}" type="parTrans" cxnId="{21784D2D-0327-4C4D-92BD-4AD6AD1D131C}">
      <dgm:prSet/>
      <dgm:spPr/>
      <dgm:t>
        <a:bodyPr/>
        <a:lstStyle/>
        <a:p>
          <a:endParaRPr lang="de-DE"/>
        </a:p>
      </dgm:t>
    </dgm:pt>
    <dgm:pt modelId="{3F3A5234-7672-40B0-A9E7-FD722C8CC535}" type="sibTrans" cxnId="{21784D2D-0327-4C4D-92BD-4AD6AD1D131C}">
      <dgm:prSet/>
      <dgm:spPr/>
      <dgm:t>
        <a:bodyPr/>
        <a:lstStyle/>
        <a:p>
          <a:endParaRPr lang="de-DE"/>
        </a:p>
      </dgm:t>
    </dgm:pt>
    <dgm:pt modelId="{E25495E7-5736-4A53-B410-A08B0CF0A540}">
      <dgm:prSet phldrT="[Text]"/>
      <dgm:spPr/>
      <dgm:t>
        <a:bodyPr/>
        <a:lstStyle/>
        <a:p>
          <a:r>
            <a:rPr lang="de-DE" dirty="0"/>
            <a:t>Gelieferte „Ware“ ist nicht barrierefrei</a:t>
          </a:r>
        </a:p>
      </dgm:t>
    </dgm:pt>
    <dgm:pt modelId="{83269A55-5A02-4A8C-A2D3-825AB539EA62}" type="parTrans" cxnId="{9E74D157-68C2-4457-9AE0-F685F89329F6}">
      <dgm:prSet/>
      <dgm:spPr/>
      <dgm:t>
        <a:bodyPr/>
        <a:lstStyle/>
        <a:p>
          <a:endParaRPr lang="de-DE"/>
        </a:p>
      </dgm:t>
    </dgm:pt>
    <dgm:pt modelId="{65181FE5-0641-4494-8F54-BE749F4975AC}" type="sibTrans" cxnId="{9E74D157-68C2-4457-9AE0-F685F89329F6}">
      <dgm:prSet/>
      <dgm:spPr/>
      <dgm:t>
        <a:bodyPr/>
        <a:lstStyle/>
        <a:p>
          <a:endParaRPr lang="de-DE"/>
        </a:p>
      </dgm:t>
    </dgm:pt>
    <dgm:pt modelId="{225DC9E0-4C6A-4C72-B794-75FC4F7DB1C5}">
      <dgm:prSet phldrT="[Text]"/>
      <dgm:spPr/>
      <dgm:t>
        <a:bodyPr/>
        <a:lstStyle/>
        <a:p>
          <a:r>
            <a:rPr lang="de-DE" dirty="0"/>
            <a:t>Projekterfolg in Gefahr</a:t>
          </a:r>
        </a:p>
      </dgm:t>
    </dgm:pt>
    <dgm:pt modelId="{8C7CF76B-4FF9-4211-952D-7A1AF2573A42}" type="parTrans" cxnId="{768FD526-E83F-45A2-8A66-569400B13B43}">
      <dgm:prSet/>
      <dgm:spPr/>
      <dgm:t>
        <a:bodyPr/>
        <a:lstStyle/>
        <a:p>
          <a:endParaRPr lang="de-DE"/>
        </a:p>
      </dgm:t>
    </dgm:pt>
    <dgm:pt modelId="{4BA032C3-23B4-4FF2-9D94-87DFB5F5F380}" type="sibTrans" cxnId="{768FD526-E83F-45A2-8A66-569400B13B43}">
      <dgm:prSet/>
      <dgm:spPr/>
      <dgm:t>
        <a:bodyPr/>
        <a:lstStyle/>
        <a:p>
          <a:endParaRPr lang="de-DE"/>
        </a:p>
      </dgm:t>
    </dgm:pt>
    <dgm:pt modelId="{265552F5-B912-44C9-A968-DC6BDB66383E}">
      <dgm:prSet phldrT="[Text]"/>
      <dgm:spPr/>
      <dgm:t>
        <a:bodyPr/>
        <a:lstStyle/>
        <a:p>
          <a:r>
            <a:rPr lang="de-DE" dirty="0"/>
            <a:t>Zeitplan überschritten</a:t>
          </a:r>
        </a:p>
      </dgm:t>
    </dgm:pt>
    <dgm:pt modelId="{5EED0F5A-2FDB-4CC8-9F4D-9B7A71C87A85}" type="parTrans" cxnId="{1C32C9C0-A643-4200-A224-E260EB25C1FF}">
      <dgm:prSet/>
      <dgm:spPr/>
      <dgm:t>
        <a:bodyPr/>
        <a:lstStyle/>
        <a:p>
          <a:endParaRPr lang="de-DE"/>
        </a:p>
      </dgm:t>
    </dgm:pt>
    <dgm:pt modelId="{365B1FAA-F3B5-47E9-9423-5172E28BC54B}" type="sibTrans" cxnId="{1C32C9C0-A643-4200-A224-E260EB25C1FF}">
      <dgm:prSet/>
      <dgm:spPr/>
      <dgm:t>
        <a:bodyPr/>
        <a:lstStyle/>
        <a:p>
          <a:endParaRPr lang="de-DE"/>
        </a:p>
      </dgm:t>
    </dgm:pt>
    <dgm:pt modelId="{F794FD39-F474-47C2-83A7-CCFD6632B596}">
      <dgm:prSet phldrT="[Text]"/>
      <dgm:spPr/>
      <dgm:t>
        <a:bodyPr/>
        <a:lstStyle/>
        <a:p>
          <a:r>
            <a:rPr lang="de-DE" dirty="0"/>
            <a:t>Budget überschritten</a:t>
          </a:r>
        </a:p>
      </dgm:t>
    </dgm:pt>
    <dgm:pt modelId="{879091FC-4AED-4D87-9FCA-53BD38A87EA5}" type="parTrans" cxnId="{644FA0D5-BAC1-43B3-9FC2-C2E91D03441C}">
      <dgm:prSet/>
      <dgm:spPr/>
      <dgm:t>
        <a:bodyPr/>
        <a:lstStyle/>
        <a:p>
          <a:endParaRPr lang="de-DE"/>
        </a:p>
      </dgm:t>
    </dgm:pt>
    <dgm:pt modelId="{DCB4759E-428B-4F08-A13F-2EBAA8175130}" type="sibTrans" cxnId="{644FA0D5-BAC1-43B3-9FC2-C2E91D03441C}">
      <dgm:prSet/>
      <dgm:spPr/>
      <dgm:t>
        <a:bodyPr/>
        <a:lstStyle/>
        <a:p>
          <a:endParaRPr lang="de-DE"/>
        </a:p>
      </dgm:t>
    </dgm:pt>
    <dgm:pt modelId="{2E665C1B-8660-46C0-A5EC-3CC7F8AE7218}">
      <dgm:prSet phldrT="[Text]"/>
      <dgm:spPr/>
      <dgm:t>
        <a:bodyPr/>
        <a:lstStyle/>
        <a:p>
          <a:r>
            <a:rPr lang="de-DE" dirty="0"/>
            <a:t>Barrierefreiheit als Reizthema</a:t>
          </a:r>
        </a:p>
      </dgm:t>
    </dgm:pt>
    <dgm:pt modelId="{BB6EB4A5-B4B7-4E1D-AF26-FA1DF52B71E4}" type="parTrans" cxnId="{B2C11CB2-93BE-4BB3-92D7-7DF3F71437B2}">
      <dgm:prSet/>
      <dgm:spPr/>
      <dgm:t>
        <a:bodyPr/>
        <a:lstStyle/>
        <a:p>
          <a:endParaRPr lang="de-DE"/>
        </a:p>
      </dgm:t>
    </dgm:pt>
    <dgm:pt modelId="{3921AEFE-0EEA-499A-BAF8-3BDBDA05BDE4}" type="sibTrans" cxnId="{B2C11CB2-93BE-4BB3-92D7-7DF3F71437B2}">
      <dgm:prSet/>
      <dgm:spPr/>
      <dgm:t>
        <a:bodyPr/>
        <a:lstStyle/>
        <a:p>
          <a:endParaRPr lang="de-DE"/>
        </a:p>
      </dgm:t>
    </dgm:pt>
    <dgm:pt modelId="{3611A442-AFDE-49C8-97A2-D04DE186FAC4}" type="pres">
      <dgm:prSet presAssocID="{8B4C3583-F214-42B8-B6E7-1AC282C599FF}" presName="compositeShape" presStyleCnt="0">
        <dgm:presLayoutVars>
          <dgm:chMax val="7"/>
          <dgm:dir/>
          <dgm:resizeHandles val="exact"/>
        </dgm:presLayoutVars>
      </dgm:prSet>
      <dgm:spPr/>
    </dgm:pt>
    <dgm:pt modelId="{40E59F9E-9C7C-4A34-BE12-9A8333416A6E}" type="pres">
      <dgm:prSet presAssocID="{8B4C3583-F214-42B8-B6E7-1AC282C599FF}" presName="wedge1" presStyleLbl="node1" presStyleIdx="0" presStyleCnt="5"/>
      <dgm:spPr/>
    </dgm:pt>
    <dgm:pt modelId="{D2EF718F-BEA5-46BB-8362-8AE557F85A80}" type="pres">
      <dgm:prSet presAssocID="{8B4C3583-F214-42B8-B6E7-1AC282C599FF}" presName="dummy1a" presStyleCnt="0"/>
      <dgm:spPr/>
    </dgm:pt>
    <dgm:pt modelId="{9FE7C3A8-8040-4F81-8F8F-4D8E971ADC38}" type="pres">
      <dgm:prSet presAssocID="{8B4C3583-F214-42B8-B6E7-1AC282C599FF}" presName="dummy1b" presStyleCnt="0"/>
      <dgm:spPr/>
    </dgm:pt>
    <dgm:pt modelId="{216E939B-9AFB-4D10-A958-EF399A7BD6F7}" type="pres">
      <dgm:prSet presAssocID="{8B4C3583-F214-42B8-B6E7-1AC282C599FF}" presName="wedge1Tx" presStyleLbl="node1" presStyleIdx="0" presStyleCnt="5">
        <dgm:presLayoutVars>
          <dgm:chMax val="0"/>
          <dgm:chPref val="0"/>
          <dgm:bulletEnabled val="1"/>
        </dgm:presLayoutVars>
      </dgm:prSet>
      <dgm:spPr/>
    </dgm:pt>
    <dgm:pt modelId="{D2F2C1C3-0078-4064-95CA-869F6217E00D}" type="pres">
      <dgm:prSet presAssocID="{8B4C3583-F214-42B8-B6E7-1AC282C599FF}" presName="wedge2" presStyleLbl="node1" presStyleIdx="1" presStyleCnt="5"/>
      <dgm:spPr/>
    </dgm:pt>
    <dgm:pt modelId="{13B93031-BD7A-4F82-A445-89DE9B1C0D3A}" type="pres">
      <dgm:prSet presAssocID="{8B4C3583-F214-42B8-B6E7-1AC282C599FF}" presName="dummy2a" presStyleCnt="0"/>
      <dgm:spPr/>
    </dgm:pt>
    <dgm:pt modelId="{41EF4CF3-34DB-447C-893C-EEDEEDCCB01C}" type="pres">
      <dgm:prSet presAssocID="{8B4C3583-F214-42B8-B6E7-1AC282C599FF}" presName="dummy2b" presStyleCnt="0"/>
      <dgm:spPr/>
    </dgm:pt>
    <dgm:pt modelId="{4F1F8D7A-1FB5-491C-933C-2E796CCEC148}" type="pres">
      <dgm:prSet presAssocID="{8B4C3583-F214-42B8-B6E7-1AC282C599FF}" presName="wedge2Tx" presStyleLbl="node1" presStyleIdx="1" presStyleCnt="5">
        <dgm:presLayoutVars>
          <dgm:chMax val="0"/>
          <dgm:chPref val="0"/>
          <dgm:bulletEnabled val="1"/>
        </dgm:presLayoutVars>
      </dgm:prSet>
      <dgm:spPr/>
    </dgm:pt>
    <dgm:pt modelId="{96EA48AF-FD66-4711-B527-3B8537197877}" type="pres">
      <dgm:prSet presAssocID="{8B4C3583-F214-42B8-B6E7-1AC282C599FF}" presName="wedge3" presStyleLbl="node1" presStyleIdx="2" presStyleCnt="5"/>
      <dgm:spPr/>
    </dgm:pt>
    <dgm:pt modelId="{4A6828DE-BB52-4832-BA49-32ED9A4D695E}" type="pres">
      <dgm:prSet presAssocID="{8B4C3583-F214-42B8-B6E7-1AC282C599FF}" presName="dummy3a" presStyleCnt="0"/>
      <dgm:spPr/>
    </dgm:pt>
    <dgm:pt modelId="{1C228B13-85EE-4E07-9368-788C3A5D8E02}" type="pres">
      <dgm:prSet presAssocID="{8B4C3583-F214-42B8-B6E7-1AC282C599FF}" presName="dummy3b" presStyleCnt="0"/>
      <dgm:spPr/>
    </dgm:pt>
    <dgm:pt modelId="{F8F6FA7F-85B8-4A89-8AF0-6F02F81E3D8A}" type="pres">
      <dgm:prSet presAssocID="{8B4C3583-F214-42B8-B6E7-1AC282C599FF}" presName="wedge3Tx" presStyleLbl="node1" presStyleIdx="2" presStyleCnt="5">
        <dgm:presLayoutVars>
          <dgm:chMax val="0"/>
          <dgm:chPref val="0"/>
          <dgm:bulletEnabled val="1"/>
        </dgm:presLayoutVars>
      </dgm:prSet>
      <dgm:spPr/>
    </dgm:pt>
    <dgm:pt modelId="{537E2F8A-373D-46B1-AAD6-536A436F2206}" type="pres">
      <dgm:prSet presAssocID="{8B4C3583-F214-42B8-B6E7-1AC282C599FF}" presName="wedge4" presStyleLbl="node1" presStyleIdx="3" presStyleCnt="5"/>
      <dgm:spPr/>
    </dgm:pt>
    <dgm:pt modelId="{F11933DD-9A1F-4192-8D32-AA719FC2213E}" type="pres">
      <dgm:prSet presAssocID="{8B4C3583-F214-42B8-B6E7-1AC282C599FF}" presName="dummy4a" presStyleCnt="0"/>
      <dgm:spPr/>
    </dgm:pt>
    <dgm:pt modelId="{65E76EA7-82B8-44CE-A345-7166EC2F96EF}" type="pres">
      <dgm:prSet presAssocID="{8B4C3583-F214-42B8-B6E7-1AC282C599FF}" presName="dummy4b" presStyleCnt="0"/>
      <dgm:spPr/>
    </dgm:pt>
    <dgm:pt modelId="{74C4D5CE-6B53-4000-9492-B74B2249DD42}" type="pres">
      <dgm:prSet presAssocID="{8B4C3583-F214-42B8-B6E7-1AC282C599FF}" presName="wedge4Tx" presStyleLbl="node1" presStyleIdx="3" presStyleCnt="5">
        <dgm:presLayoutVars>
          <dgm:chMax val="0"/>
          <dgm:chPref val="0"/>
          <dgm:bulletEnabled val="1"/>
        </dgm:presLayoutVars>
      </dgm:prSet>
      <dgm:spPr/>
    </dgm:pt>
    <dgm:pt modelId="{8CCF1F15-AA88-4908-9C1F-3A4215967F4C}" type="pres">
      <dgm:prSet presAssocID="{8B4C3583-F214-42B8-B6E7-1AC282C599FF}" presName="wedge5" presStyleLbl="node1" presStyleIdx="4" presStyleCnt="5"/>
      <dgm:spPr/>
    </dgm:pt>
    <dgm:pt modelId="{E289587F-67A9-44CA-AD99-66ECC923BBD1}" type="pres">
      <dgm:prSet presAssocID="{8B4C3583-F214-42B8-B6E7-1AC282C599FF}" presName="dummy5a" presStyleCnt="0"/>
      <dgm:spPr/>
    </dgm:pt>
    <dgm:pt modelId="{53A54179-6A8F-4D06-9ACE-6D1405DA4B73}" type="pres">
      <dgm:prSet presAssocID="{8B4C3583-F214-42B8-B6E7-1AC282C599FF}" presName="dummy5b" presStyleCnt="0"/>
      <dgm:spPr/>
    </dgm:pt>
    <dgm:pt modelId="{FE50A22B-0C6F-49F6-AC6C-DD5F136395D0}" type="pres">
      <dgm:prSet presAssocID="{8B4C3583-F214-42B8-B6E7-1AC282C599FF}" presName="wedge5Tx" presStyleLbl="node1" presStyleIdx="4" presStyleCnt="5">
        <dgm:presLayoutVars>
          <dgm:chMax val="0"/>
          <dgm:chPref val="0"/>
          <dgm:bulletEnabled val="1"/>
        </dgm:presLayoutVars>
      </dgm:prSet>
      <dgm:spPr/>
    </dgm:pt>
    <dgm:pt modelId="{84F81803-7A11-4BDE-A97B-ED7CB0D45709}" type="pres">
      <dgm:prSet presAssocID="{46445BB4-C9BE-487B-BD74-DBD2F7688ED6}" presName="arrowWedge1" presStyleLbl="fgSibTrans2D1" presStyleIdx="0" presStyleCnt="5"/>
      <dgm:spPr/>
    </dgm:pt>
    <dgm:pt modelId="{A2C11727-6553-4D57-9EA8-F97CCDEAC356}" type="pres">
      <dgm:prSet presAssocID="{6EF0A9B5-3745-4ABB-8B1A-3D4C709C465D}" presName="arrowWedge2" presStyleLbl="fgSibTrans2D1" presStyleIdx="1" presStyleCnt="5"/>
      <dgm:spPr/>
    </dgm:pt>
    <dgm:pt modelId="{12E2F982-9061-4E50-9315-038A8BFAC95F}" type="pres">
      <dgm:prSet presAssocID="{014E41F5-52BB-46E4-8312-A9B265992CB4}" presName="arrowWedge3" presStyleLbl="fgSibTrans2D1" presStyleIdx="2" presStyleCnt="5"/>
      <dgm:spPr/>
    </dgm:pt>
    <dgm:pt modelId="{1D61B899-C0DC-45D1-92A3-D898298928AE}" type="pres">
      <dgm:prSet presAssocID="{66247390-DF20-478C-BB0A-A861CA92FA8A}" presName="arrowWedge4" presStyleLbl="fgSibTrans2D1" presStyleIdx="3" presStyleCnt="5"/>
      <dgm:spPr/>
    </dgm:pt>
    <dgm:pt modelId="{D655BDF0-B56A-4CFC-B4AF-CBB4818D8C60}" type="pres">
      <dgm:prSet presAssocID="{4BA032C3-23B4-4FF2-9D94-87DFB5F5F380}" presName="arrowWedge5" presStyleLbl="fgSibTrans2D1" presStyleIdx="4" presStyleCnt="5"/>
      <dgm:spPr/>
    </dgm:pt>
  </dgm:ptLst>
  <dgm:cxnLst>
    <dgm:cxn modelId="{5B2AF50A-9018-4FEE-AA97-751DFB3DD6AD}" type="presOf" srcId="{225DC9E0-4C6A-4C72-B794-75FC4F7DB1C5}" destId="{8CCF1F15-AA88-4908-9C1F-3A4215967F4C}" srcOrd="0" destOrd="0" presId="urn:microsoft.com/office/officeart/2005/8/layout/cycle8"/>
    <dgm:cxn modelId="{D09F5B19-BB67-4273-BD08-44C53EA2A07B}" type="presOf" srcId="{5C0DDF4B-10D2-49F4-BD04-EC4702B3797A}" destId="{216E939B-9AFB-4D10-A958-EF399A7BD6F7}" srcOrd="1" destOrd="2" presId="urn:microsoft.com/office/officeart/2005/8/layout/cycle8"/>
    <dgm:cxn modelId="{BA4D7E19-37F2-4036-97AF-35822B869BA5}" type="presOf" srcId="{FDF3AA48-518A-482E-9ECF-5C2C58A30A77}" destId="{D2F2C1C3-0078-4064-95CA-869F6217E00D}" srcOrd="0" destOrd="2" presId="urn:microsoft.com/office/officeart/2005/8/layout/cycle8"/>
    <dgm:cxn modelId="{B8D8441E-C77F-4992-BA86-DE27F40505C7}" type="presOf" srcId="{011E5757-DFBF-4916-B7A5-51C38AB7AB6C}" destId="{F8F6FA7F-85B8-4A89-8AF0-6F02F81E3D8A}" srcOrd="1" destOrd="0" presId="urn:microsoft.com/office/officeart/2005/8/layout/cycle8"/>
    <dgm:cxn modelId="{768FD526-E83F-45A2-8A66-569400B13B43}" srcId="{8B4C3583-F214-42B8-B6E7-1AC282C599FF}" destId="{225DC9E0-4C6A-4C72-B794-75FC4F7DB1C5}" srcOrd="4" destOrd="0" parTransId="{8C7CF76B-4FF9-4211-952D-7A1AF2573A42}" sibTransId="{4BA032C3-23B4-4FF2-9D94-87DFB5F5F380}"/>
    <dgm:cxn modelId="{55B0FB26-3930-4B64-866D-0BCBEB5508CF}" srcId="{CA9523CB-0415-4A45-A623-BC112184F6D4}" destId="{FDF3AA48-518A-482E-9ECF-5C2C58A30A77}" srcOrd="1" destOrd="0" parTransId="{3A82D1FA-8C00-4B7A-A140-DF19F9690B96}" sibTransId="{9AB130F4-B4D7-4CB7-B96E-72BEC7427D80}"/>
    <dgm:cxn modelId="{21784D2D-0327-4C4D-92BD-4AD6AD1D131C}" srcId="{011E5757-DFBF-4916-B7A5-51C38AB7AB6C}" destId="{5B1D0C2E-D65A-4B2D-A946-AA9CCB8D5DCD}" srcOrd="0" destOrd="0" parTransId="{0795ABD8-ACC7-470E-BACD-71B40DFB8276}" sibTransId="{3F3A5234-7672-40B0-A9E7-FD722C8CC535}"/>
    <dgm:cxn modelId="{3B328F35-56BB-4D16-8081-276799935295}" type="presOf" srcId="{6905513D-60E5-416E-8E75-63FD24C63AD4}" destId="{4F1F8D7A-1FB5-491C-933C-2E796CCEC148}" srcOrd="1" destOrd="1" presId="urn:microsoft.com/office/officeart/2005/8/layout/cycle8"/>
    <dgm:cxn modelId="{C94FA93B-A0BA-4B95-B13C-F16474592461}" srcId="{8B4C3583-F214-42B8-B6E7-1AC282C599FF}" destId="{A89E53C1-9CDC-43A5-A554-AEC9B79E8661}" srcOrd="0" destOrd="0" parTransId="{EA44223D-7D61-4800-9193-FCB77E87085D}" sibTransId="{46445BB4-C9BE-487B-BD74-DBD2F7688ED6}"/>
    <dgm:cxn modelId="{8F47BE3B-EA7B-46FB-9620-92F6966397A9}" type="presOf" srcId="{2E665C1B-8660-46C0-A5EC-3CC7F8AE7218}" destId="{8CCF1F15-AA88-4908-9C1F-3A4215967F4C}" srcOrd="0" destOrd="3" presId="urn:microsoft.com/office/officeart/2005/8/layout/cycle8"/>
    <dgm:cxn modelId="{8AEB515F-2838-4EE5-9B80-C6766499707C}" srcId="{8B4C3583-F214-42B8-B6E7-1AC282C599FF}" destId="{DA6854E2-4BF1-49F8-BCBA-8CD30EE12967}" srcOrd="3" destOrd="0" parTransId="{657825B7-889B-463F-B7E1-E56CFC87202E}" sibTransId="{66247390-DF20-478C-BB0A-A861CA92FA8A}"/>
    <dgm:cxn modelId="{7BB0EE44-DDFD-4729-9567-618DE49F3BED}" type="presOf" srcId="{F794FD39-F474-47C2-83A7-CCFD6632B596}" destId="{FE50A22B-0C6F-49F6-AC6C-DD5F136395D0}" srcOrd="1" destOrd="2" presId="urn:microsoft.com/office/officeart/2005/8/layout/cycle8"/>
    <dgm:cxn modelId="{2C507E47-C7D3-4718-9DD5-0CCBACEFC71A}" type="presOf" srcId="{C0E43E5C-1CB3-4A89-B200-650730139CC0}" destId="{74C4D5CE-6B53-4000-9492-B74B2249DD42}" srcOrd="1" destOrd="1" presId="urn:microsoft.com/office/officeart/2005/8/layout/cycle8"/>
    <dgm:cxn modelId="{B29CBD68-BBE2-40B0-BB11-F7EC0F06A6DF}" srcId="{CA9523CB-0415-4A45-A623-BC112184F6D4}" destId="{6905513D-60E5-416E-8E75-63FD24C63AD4}" srcOrd="0" destOrd="0" parTransId="{FF979802-F01E-45BB-8DC0-2F27044BA0DE}" sibTransId="{8BDB40E9-2044-4B08-BA04-413F3F7184A7}"/>
    <dgm:cxn modelId="{68628D69-3FCB-471D-9473-DEBF7F09EF2E}" type="presOf" srcId="{DA6854E2-4BF1-49F8-BCBA-8CD30EE12967}" destId="{74C4D5CE-6B53-4000-9492-B74B2249DD42}" srcOrd="1" destOrd="0" presId="urn:microsoft.com/office/officeart/2005/8/layout/cycle8"/>
    <dgm:cxn modelId="{74986E4D-6F14-47BB-BDEB-619D3453984B}" type="presOf" srcId="{011E5757-DFBF-4916-B7A5-51C38AB7AB6C}" destId="{96EA48AF-FD66-4711-B527-3B8537197877}" srcOrd="0" destOrd="0" presId="urn:microsoft.com/office/officeart/2005/8/layout/cycle8"/>
    <dgm:cxn modelId="{3BC25A4E-A8FC-4A87-A98B-71A4D0A166E7}" type="presOf" srcId="{E615D1C5-518B-4FF6-9900-30D6452BBA08}" destId="{40E59F9E-9C7C-4A34-BE12-9A8333416A6E}" srcOrd="0" destOrd="1" presId="urn:microsoft.com/office/officeart/2005/8/layout/cycle8"/>
    <dgm:cxn modelId="{E592C04F-9A74-4212-B113-26D2FF98012A}" type="presOf" srcId="{C0E43E5C-1CB3-4A89-B200-650730139CC0}" destId="{537E2F8A-373D-46B1-AAD6-536A436F2206}" srcOrd="0" destOrd="1" presId="urn:microsoft.com/office/officeart/2005/8/layout/cycle8"/>
    <dgm:cxn modelId="{44AA3B51-F544-42F7-A5DC-155466DA8E6F}" type="presOf" srcId="{CA9523CB-0415-4A45-A623-BC112184F6D4}" destId="{D2F2C1C3-0078-4064-95CA-869F6217E00D}" srcOrd="0" destOrd="0" presId="urn:microsoft.com/office/officeart/2005/8/layout/cycle8"/>
    <dgm:cxn modelId="{77989C51-E1FF-495B-B326-9145D7FE05E4}" type="presOf" srcId="{2E665C1B-8660-46C0-A5EC-3CC7F8AE7218}" destId="{FE50A22B-0C6F-49F6-AC6C-DD5F136395D0}" srcOrd="1" destOrd="3" presId="urn:microsoft.com/office/officeart/2005/8/layout/cycle8"/>
    <dgm:cxn modelId="{0AA7A857-EB44-4DDE-848B-D94530CF32C7}" type="presOf" srcId="{225DC9E0-4C6A-4C72-B794-75FC4F7DB1C5}" destId="{FE50A22B-0C6F-49F6-AC6C-DD5F136395D0}" srcOrd="1" destOrd="0" presId="urn:microsoft.com/office/officeart/2005/8/layout/cycle8"/>
    <dgm:cxn modelId="{9E74D157-68C2-4457-9AE0-F685F89329F6}" srcId="{011E5757-DFBF-4916-B7A5-51C38AB7AB6C}" destId="{E25495E7-5736-4A53-B410-A08B0CF0A540}" srcOrd="1" destOrd="0" parTransId="{83269A55-5A02-4A8C-A2D3-825AB539EA62}" sibTransId="{65181FE5-0641-4494-8F54-BE749F4975AC}"/>
    <dgm:cxn modelId="{D6337258-C7C7-429B-A7B4-089404B27FC7}" type="presOf" srcId="{E25495E7-5736-4A53-B410-A08B0CF0A540}" destId="{96EA48AF-FD66-4711-B527-3B8537197877}" srcOrd="0" destOrd="2" presId="urn:microsoft.com/office/officeart/2005/8/layout/cycle8"/>
    <dgm:cxn modelId="{42EF0A79-9BFA-4D26-9F0C-03C85A3CCD0E}" type="presOf" srcId="{FDF3AA48-518A-482E-9ECF-5C2C58A30A77}" destId="{4F1F8D7A-1FB5-491C-933C-2E796CCEC148}" srcOrd="1" destOrd="2" presId="urn:microsoft.com/office/officeart/2005/8/layout/cycle8"/>
    <dgm:cxn modelId="{A720257B-53F3-4FC6-95B5-0FFEC9814CE7}" type="presOf" srcId="{E615D1C5-518B-4FF6-9900-30D6452BBA08}" destId="{216E939B-9AFB-4D10-A958-EF399A7BD6F7}" srcOrd="1" destOrd="1" presId="urn:microsoft.com/office/officeart/2005/8/layout/cycle8"/>
    <dgm:cxn modelId="{B4218C7B-5E98-4603-83E8-232D941088F6}" srcId="{A89E53C1-9CDC-43A5-A554-AEC9B79E8661}" destId="{5C0DDF4B-10D2-49F4-BD04-EC4702B3797A}" srcOrd="1" destOrd="0" parTransId="{4EDF5997-E273-4B0A-A469-E94911A062C5}" sibTransId="{A7029297-F449-4508-BE1F-0FD1E5DA29D9}"/>
    <dgm:cxn modelId="{A3A69D7B-A543-448D-B735-D38591AA2075}" srcId="{DA6854E2-4BF1-49F8-BCBA-8CD30EE12967}" destId="{C0E43E5C-1CB3-4A89-B200-650730139CC0}" srcOrd="0" destOrd="0" parTransId="{EC047E77-1D4D-4A31-9DA4-4C8EDA1B4DAA}" sibTransId="{655D478E-50D4-4365-BFB3-E636AA5507F8}"/>
    <dgm:cxn modelId="{F5EE2D81-AE8F-4EDF-921A-6ECEB71C3819}" type="presOf" srcId="{6905513D-60E5-416E-8E75-63FD24C63AD4}" destId="{D2F2C1C3-0078-4064-95CA-869F6217E00D}" srcOrd="0" destOrd="1" presId="urn:microsoft.com/office/officeart/2005/8/layout/cycle8"/>
    <dgm:cxn modelId="{129F6C85-98D4-4AC3-A9C7-F0AB4755AC76}" type="presOf" srcId="{A89E53C1-9CDC-43A5-A554-AEC9B79E8661}" destId="{216E939B-9AFB-4D10-A958-EF399A7BD6F7}" srcOrd="1" destOrd="0" presId="urn:microsoft.com/office/officeart/2005/8/layout/cycle8"/>
    <dgm:cxn modelId="{26EB7D85-FB05-42FC-A152-FD8497DAB8DC}" type="presOf" srcId="{5B1D0C2E-D65A-4B2D-A946-AA9CCB8D5DCD}" destId="{F8F6FA7F-85B8-4A89-8AF0-6F02F81E3D8A}" srcOrd="1" destOrd="1" presId="urn:microsoft.com/office/officeart/2005/8/layout/cycle8"/>
    <dgm:cxn modelId="{93FDFD90-C3C4-4ED2-A5BC-8B8708E6BB96}" srcId="{8B4C3583-F214-42B8-B6E7-1AC282C599FF}" destId="{CA9523CB-0415-4A45-A623-BC112184F6D4}" srcOrd="1" destOrd="0" parTransId="{D1BE452C-5B41-4A5D-96EE-B8EE9AC5E487}" sibTransId="{6EF0A9B5-3745-4ABB-8B1A-3D4C709C465D}"/>
    <dgm:cxn modelId="{6EF97292-4E3A-46EA-86F0-949AC739C052}" type="presOf" srcId="{F794FD39-F474-47C2-83A7-CCFD6632B596}" destId="{8CCF1F15-AA88-4908-9C1F-3A4215967F4C}" srcOrd="0" destOrd="2" presId="urn:microsoft.com/office/officeart/2005/8/layout/cycle8"/>
    <dgm:cxn modelId="{FA75EB93-5C7B-40F7-AF34-D89E242DBF29}" type="presOf" srcId="{8B4C3583-F214-42B8-B6E7-1AC282C599FF}" destId="{3611A442-AFDE-49C8-97A2-D04DE186FAC4}" srcOrd="0" destOrd="0" presId="urn:microsoft.com/office/officeart/2005/8/layout/cycle8"/>
    <dgm:cxn modelId="{D563499C-E071-44C0-BD90-2CC7938872F6}" type="presOf" srcId="{9510AC5D-0593-4F60-B402-E12EDBF56844}" destId="{74C4D5CE-6B53-4000-9492-B74B2249DD42}" srcOrd="1" destOrd="2" presId="urn:microsoft.com/office/officeart/2005/8/layout/cycle8"/>
    <dgm:cxn modelId="{414A929D-2F54-4798-B80F-6AA3485204A1}" type="presOf" srcId="{CA9523CB-0415-4A45-A623-BC112184F6D4}" destId="{4F1F8D7A-1FB5-491C-933C-2E796CCEC148}" srcOrd="1" destOrd="0" presId="urn:microsoft.com/office/officeart/2005/8/layout/cycle8"/>
    <dgm:cxn modelId="{3FFDB19D-CAD4-4288-8359-421CA4C10395}" type="presOf" srcId="{A89E53C1-9CDC-43A5-A554-AEC9B79E8661}" destId="{40E59F9E-9C7C-4A34-BE12-9A8333416A6E}" srcOrd="0" destOrd="0" presId="urn:microsoft.com/office/officeart/2005/8/layout/cycle8"/>
    <dgm:cxn modelId="{F4E228A6-AF3E-4CB5-91C9-6EE806A4BD28}" type="presOf" srcId="{E25495E7-5736-4A53-B410-A08B0CF0A540}" destId="{F8F6FA7F-85B8-4A89-8AF0-6F02F81E3D8A}" srcOrd="1" destOrd="2" presId="urn:microsoft.com/office/officeart/2005/8/layout/cycle8"/>
    <dgm:cxn modelId="{E56FE3B0-F17A-408C-9AAC-23B1C76580BC}" type="presOf" srcId="{DA6854E2-4BF1-49F8-BCBA-8CD30EE12967}" destId="{537E2F8A-373D-46B1-AAD6-536A436F2206}" srcOrd="0" destOrd="0" presId="urn:microsoft.com/office/officeart/2005/8/layout/cycle8"/>
    <dgm:cxn modelId="{B2C11CB2-93BE-4BB3-92D7-7DF3F71437B2}" srcId="{225DC9E0-4C6A-4C72-B794-75FC4F7DB1C5}" destId="{2E665C1B-8660-46C0-A5EC-3CC7F8AE7218}" srcOrd="2" destOrd="0" parTransId="{BB6EB4A5-B4B7-4E1D-AF26-FA1DF52B71E4}" sibTransId="{3921AEFE-0EEA-499A-BAF8-3BDBDA05BDE4}"/>
    <dgm:cxn modelId="{3AC49FB4-783E-4591-8DF3-3F61A6AA91CE}" srcId="{DA6854E2-4BF1-49F8-BCBA-8CD30EE12967}" destId="{9510AC5D-0593-4F60-B402-E12EDBF56844}" srcOrd="1" destOrd="0" parTransId="{0471F409-2344-460C-93F0-C9D8FA3B091D}" sibTransId="{A3787249-B7EA-4A42-8700-CCC76A565C7A}"/>
    <dgm:cxn modelId="{E056ABB4-9DE6-4BCA-890F-1E0A2D2C65B2}" type="presOf" srcId="{9510AC5D-0593-4F60-B402-E12EDBF56844}" destId="{537E2F8A-373D-46B1-AAD6-536A436F2206}" srcOrd="0" destOrd="2" presId="urn:microsoft.com/office/officeart/2005/8/layout/cycle8"/>
    <dgm:cxn modelId="{1C32C9C0-A643-4200-A224-E260EB25C1FF}" srcId="{225DC9E0-4C6A-4C72-B794-75FC4F7DB1C5}" destId="{265552F5-B912-44C9-A968-DC6BDB66383E}" srcOrd="0" destOrd="0" parTransId="{5EED0F5A-2FDB-4CC8-9F4D-9B7A71C87A85}" sibTransId="{365B1FAA-F3B5-47E9-9423-5172E28BC54B}"/>
    <dgm:cxn modelId="{3DB6BBC8-61ED-4E8D-89FA-24FF29D97D8F}" type="presOf" srcId="{265552F5-B912-44C9-A968-DC6BDB66383E}" destId="{8CCF1F15-AA88-4908-9C1F-3A4215967F4C}" srcOrd="0" destOrd="1" presId="urn:microsoft.com/office/officeart/2005/8/layout/cycle8"/>
    <dgm:cxn modelId="{DDAE84CC-3120-4CAA-839E-33F8A66E8E58}" type="presOf" srcId="{5B1D0C2E-D65A-4B2D-A946-AA9CCB8D5DCD}" destId="{96EA48AF-FD66-4711-B527-3B8537197877}" srcOrd="0" destOrd="1" presId="urn:microsoft.com/office/officeart/2005/8/layout/cycle8"/>
    <dgm:cxn modelId="{2ADE7ECF-D062-48B8-AB8A-21C3CD00B100}" srcId="{8B4C3583-F214-42B8-B6E7-1AC282C599FF}" destId="{011E5757-DFBF-4916-B7A5-51C38AB7AB6C}" srcOrd="2" destOrd="0" parTransId="{AC0175F7-8602-48F4-9BCE-4E63E8820AD8}" sibTransId="{014E41F5-52BB-46E4-8312-A9B265992CB4}"/>
    <dgm:cxn modelId="{644FA0D5-BAC1-43B3-9FC2-C2E91D03441C}" srcId="{225DC9E0-4C6A-4C72-B794-75FC4F7DB1C5}" destId="{F794FD39-F474-47C2-83A7-CCFD6632B596}" srcOrd="1" destOrd="0" parTransId="{879091FC-4AED-4D87-9FCA-53BD38A87EA5}" sibTransId="{DCB4759E-428B-4F08-A13F-2EBAA8175130}"/>
    <dgm:cxn modelId="{B410C9D5-8C89-49A6-9353-0AF56A7F23E7}" srcId="{A89E53C1-9CDC-43A5-A554-AEC9B79E8661}" destId="{E615D1C5-518B-4FF6-9900-30D6452BBA08}" srcOrd="0" destOrd="0" parTransId="{D1F7EFE9-DFFA-4F64-BC48-E7CE136FB481}" sibTransId="{B776BF21-A589-4717-8F16-908349C3E725}"/>
    <dgm:cxn modelId="{31E038DA-3771-4CCB-AA83-D928853442D7}" type="presOf" srcId="{265552F5-B912-44C9-A968-DC6BDB66383E}" destId="{FE50A22B-0C6F-49F6-AC6C-DD5F136395D0}" srcOrd="1" destOrd="1" presId="urn:microsoft.com/office/officeart/2005/8/layout/cycle8"/>
    <dgm:cxn modelId="{DB62CBDB-2872-471E-8E76-1FA8544794D2}" type="presOf" srcId="{5C0DDF4B-10D2-49F4-BD04-EC4702B3797A}" destId="{40E59F9E-9C7C-4A34-BE12-9A8333416A6E}" srcOrd="0" destOrd="2" presId="urn:microsoft.com/office/officeart/2005/8/layout/cycle8"/>
    <dgm:cxn modelId="{DC1B8B5B-BCAA-48FF-94E1-EA1FEA7ADDDA}" type="presParOf" srcId="{3611A442-AFDE-49C8-97A2-D04DE186FAC4}" destId="{40E59F9E-9C7C-4A34-BE12-9A8333416A6E}" srcOrd="0" destOrd="0" presId="urn:microsoft.com/office/officeart/2005/8/layout/cycle8"/>
    <dgm:cxn modelId="{C0673370-EC09-4F6A-A22C-DDBE9BAFB9B9}" type="presParOf" srcId="{3611A442-AFDE-49C8-97A2-D04DE186FAC4}" destId="{D2EF718F-BEA5-46BB-8362-8AE557F85A80}" srcOrd="1" destOrd="0" presId="urn:microsoft.com/office/officeart/2005/8/layout/cycle8"/>
    <dgm:cxn modelId="{AF84B52E-D53C-4246-ABA1-D65BBF19C6B8}" type="presParOf" srcId="{3611A442-AFDE-49C8-97A2-D04DE186FAC4}" destId="{9FE7C3A8-8040-4F81-8F8F-4D8E971ADC38}" srcOrd="2" destOrd="0" presId="urn:microsoft.com/office/officeart/2005/8/layout/cycle8"/>
    <dgm:cxn modelId="{8D6393A2-B322-4CA9-BF42-BFD4E6021240}" type="presParOf" srcId="{3611A442-AFDE-49C8-97A2-D04DE186FAC4}" destId="{216E939B-9AFB-4D10-A958-EF399A7BD6F7}" srcOrd="3" destOrd="0" presId="urn:microsoft.com/office/officeart/2005/8/layout/cycle8"/>
    <dgm:cxn modelId="{06154211-3D2B-45EC-BB4C-83E8E393E2BA}" type="presParOf" srcId="{3611A442-AFDE-49C8-97A2-D04DE186FAC4}" destId="{D2F2C1C3-0078-4064-95CA-869F6217E00D}" srcOrd="4" destOrd="0" presId="urn:microsoft.com/office/officeart/2005/8/layout/cycle8"/>
    <dgm:cxn modelId="{CD2F4BCD-7BCB-41B9-B604-E423204EEB8E}" type="presParOf" srcId="{3611A442-AFDE-49C8-97A2-D04DE186FAC4}" destId="{13B93031-BD7A-4F82-A445-89DE9B1C0D3A}" srcOrd="5" destOrd="0" presId="urn:microsoft.com/office/officeart/2005/8/layout/cycle8"/>
    <dgm:cxn modelId="{121A6A36-3ABC-4751-B69B-2326E52BBBAB}" type="presParOf" srcId="{3611A442-AFDE-49C8-97A2-D04DE186FAC4}" destId="{41EF4CF3-34DB-447C-893C-EEDEEDCCB01C}" srcOrd="6" destOrd="0" presId="urn:microsoft.com/office/officeart/2005/8/layout/cycle8"/>
    <dgm:cxn modelId="{E0156A0D-7B47-4B15-B7E7-620C0A686CAD}" type="presParOf" srcId="{3611A442-AFDE-49C8-97A2-D04DE186FAC4}" destId="{4F1F8D7A-1FB5-491C-933C-2E796CCEC148}" srcOrd="7" destOrd="0" presId="urn:microsoft.com/office/officeart/2005/8/layout/cycle8"/>
    <dgm:cxn modelId="{F0599405-7E64-458D-9679-1D39F2609990}" type="presParOf" srcId="{3611A442-AFDE-49C8-97A2-D04DE186FAC4}" destId="{96EA48AF-FD66-4711-B527-3B8537197877}" srcOrd="8" destOrd="0" presId="urn:microsoft.com/office/officeart/2005/8/layout/cycle8"/>
    <dgm:cxn modelId="{8993B73E-52BF-419D-8DEE-1D2D63CFCF39}" type="presParOf" srcId="{3611A442-AFDE-49C8-97A2-D04DE186FAC4}" destId="{4A6828DE-BB52-4832-BA49-32ED9A4D695E}" srcOrd="9" destOrd="0" presId="urn:microsoft.com/office/officeart/2005/8/layout/cycle8"/>
    <dgm:cxn modelId="{9ACB8ED5-1312-4D07-A7B0-EB6DD5BC7430}" type="presParOf" srcId="{3611A442-AFDE-49C8-97A2-D04DE186FAC4}" destId="{1C228B13-85EE-4E07-9368-788C3A5D8E02}" srcOrd="10" destOrd="0" presId="urn:microsoft.com/office/officeart/2005/8/layout/cycle8"/>
    <dgm:cxn modelId="{43C82698-86E6-47F3-B4F9-D0F248E1CED6}" type="presParOf" srcId="{3611A442-AFDE-49C8-97A2-D04DE186FAC4}" destId="{F8F6FA7F-85B8-4A89-8AF0-6F02F81E3D8A}" srcOrd="11" destOrd="0" presId="urn:microsoft.com/office/officeart/2005/8/layout/cycle8"/>
    <dgm:cxn modelId="{62208B28-654C-46BC-821B-4D3D3A29FE76}" type="presParOf" srcId="{3611A442-AFDE-49C8-97A2-D04DE186FAC4}" destId="{537E2F8A-373D-46B1-AAD6-536A436F2206}" srcOrd="12" destOrd="0" presId="urn:microsoft.com/office/officeart/2005/8/layout/cycle8"/>
    <dgm:cxn modelId="{8C7A993C-93EB-47D8-8C36-9E34E4461C43}" type="presParOf" srcId="{3611A442-AFDE-49C8-97A2-D04DE186FAC4}" destId="{F11933DD-9A1F-4192-8D32-AA719FC2213E}" srcOrd="13" destOrd="0" presId="urn:microsoft.com/office/officeart/2005/8/layout/cycle8"/>
    <dgm:cxn modelId="{92D69B7D-3C83-4389-AF57-B47EA9944AED}" type="presParOf" srcId="{3611A442-AFDE-49C8-97A2-D04DE186FAC4}" destId="{65E76EA7-82B8-44CE-A345-7166EC2F96EF}" srcOrd="14" destOrd="0" presId="urn:microsoft.com/office/officeart/2005/8/layout/cycle8"/>
    <dgm:cxn modelId="{C052F6F1-B05D-4717-A7CE-944A72117FED}" type="presParOf" srcId="{3611A442-AFDE-49C8-97A2-D04DE186FAC4}" destId="{74C4D5CE-6B53-4000-9492-B74B2249DD42}" srcOrd="15" destOrd="0" presId="urn:microsoft.com/office/officeart/2005/8/layout/cycle8"/>
    <dgm:cxn modelId="{2844C402-CA84-42FE-9552-ED84A9F06856}" type="presParOf" srcId="{3611A442-AFDE-49C8-97A2-D04DE186FAC4}" destId="{8CCF1F15-AA88-4908-9C1F-3A4215967F4C}" srcOrd="16" destOrd="0" presId="urn:microsoft.com/office/officeart/2005/8/layout/cycle8"/>
    <dgm:cxn modelId="{A4583FEF-C066-4167-BBBD-DD23B34C6A56}" type="presParOf" srcId="{3611A442-AFDE-49C8-97A2-D04DE186FAC4}" destId="{E289587F-67A9-44CA-AD99-66ECC923BBD1}" srcOrd="17" destOrd="0" presId="urn:microsoft.com/office/officeart/2005/8/layout/cycle8"/>
    <dgm:cxn modelId="{FEAA5A76-9D33-4781-8068-809E3E6C30CB}" type="presParOf" srcId="{3611A442-AFDE-49C8-97A2-D04DE186FAC4}" destId="{53A54179-6A8F-4D06-9ACE-6D1405DA4B73}" srcOrd="18" destOrd="0" presId="urn:microsoft.com/office/officeart/2005/8/layout/cycle8"/>
    <dgm:cxn modelId="{2D86455F-F0FF-4D0A-8D34-F71646875C0A}" type="presParOf" srcId="{3611A442-AFDE-49C8-97A2-D04DE186FAC4}" destId="{FE50A22B-0C6F-49F6-AC6C-DD5F136395D0}" srcOrd="19" destOrd="0" presId="urn:microsoft.com/office/officeart/2005/8/layout/cycle8"/>
    <dgm:cxn modelId="{35BB0AEE-D9BA-4CAE-81C7-BE4E2FA2A546}" type="presParOf" srcId="{3611A442-AFDE-49C8-97A2-D04DE186FAC4}" destId="{84F81803-7A11-4BDE-A97B-ED7CB0D45709}" srcOrd="20" destOrd="0" presId="urn:microsoft.com/office/officeart/2005/8/layout/cycle8"/>
    <dgm:cxn modelId="{FFFE51C0-AF7B-4ACD-A8F1-B57AF6152B34}" type="presParOf" srcId="{3611A442-AFDE-49C8-97A2-D04DE186FAC4}" destId="{A2C11727-6553-4D57-9EA8-F97CCDEAC356}" srcOrd="21" destOrd="0" presId="urn:microsoft.com/office/officeart/2005/8/layout/cycle8"/>
    <dgm:cxn modelId="{5250A49B-63BE-426D-8747-7B7A7B630312}" type="presParOf" srcId="{3611A442-AFDE-49C8-97A2-D04DE186FAC4}" destId="{12E2F982-9061-4E50-9315-038A8BFAC95F}" srcOrd="22" destOrd="0" presId="urn:microsoft.com/office/officeart/2005/8/layout/cycle8"/>
    <dgm:cxn modelId="{E2E9EE41-AD2D-4BF6-8D97-0A6E2AF3DC01}" type="presParOf" srcId="{3611A442-AFDE-49C8-97A2-D04DE186FAC4}" destId="{1D61B899-C0DC-45D1-92A3-D898298928AE}" srcOrd="23" destOrd="0" presId="urn:microsoft.com/office/officeart/2005/8/layout/cycle8"/>
    <dgm:cxn modelId="{2E53C411-04BD-4C3D-ACE9-BFDA690761A2}" type="presParOf" srcId="{3611A442-AFDE-49C8-97A2-D04DE186FAC4}" destId="{D655BDF0-B56A-4CFC-B4AF-CBB4818D8C60}" srcOrd="24"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4C3583-F214-42B8-B6E7-1AC282C599FF}" type="doc">
      <dgm:prSet loTypeId="urn:microsoft.com/office/officeart/2005/8/layout/cycle8" loCatId="cycle" qsTypeId="urn:microsoft.com/office/officeart/2005/8/quickstyle/simple1" qsCatId="simple" csTypeId="urn:microsoft.com/office/officeart/2005/8/colors/accent0_3" csCatId="mainScheme" phldr="1"/>
      <dgm:spPr/>
    </dgm:pt>
    <dgm:pt modelId="{CA9523CB-0415-4A45-A623-BC112184F6D4}">
      <dgm:prSet phldrT="[Text]"/>
      <dgm:spPr/>
      <dgm:t>
        <a:bodyPr/>
        <a:lstStyle/>
        <a:p>
          <a:r>
            <a:rPr lang="de-DE" dirty="0"/>
            <a:t>Bewusstsein für Barrierefreiheit</a:t>
          </a:r>
        </a:p>
      </dgm:t>
    </dgm:pt>
    <dgm:pt modelId="{D1BE452C-5B41-4A5D-96EE-B8EE9AC5E487}" type="parTrans" cxnId="{93FDFD90-C3C4-4ED2-A5BC-8B8708E6BB96}">
      <dgm:prSet/>
      <dgm:spPr/>
      <dgm:t>
        <a:bodyPr/>
        <a:lstStyle/>
        <a:p>
          <a:endParaRPr lang="de-DE"/>
        </a:p>
      </dgm:t>
    </dgm:pt>
    <dgm:pt modelId="{6EF0A9B5-3745-4ABB-8B1A-3D4C709C465D}" type="sibTrans" cxnId="{93FDFD90-C3C4-4ED2-A5BC-8B8708E6BB96}">
      <dgm:prSet/>
      <dgm:spPr/>
      <dgm:t>
        <a:bodyPr/>
        <a:lstStyle/>
        <a:p>
          <a:endParaRPr lang="de-DE"/>
        </a:p>
      </dgm:t>
    </dgm:pt>
    <dgm:pt modelId="{DA6854E2-4BF1-49F8-BCBA-8CD30EE12967}">
      <dgm:prSet phldrT="[Text]"/>
      <dgm:spPr/>
      <dgm:t>
        <a:bodyPr/>
        <a:lstStyle/>
        <a:p>
          <a:r>
            <a:rPr lang="de-DE" dirty="0"/>
            <a:t>  Erfolgreiches Projekt</a:t>
          </a:r>
        </a:p>
      </dgm:t>
    </dgm:pt>
    <dgm:pt modelId="{657825B7-889B-463F-B7E1-E56CFC87202E}" type="parTrans" cxnId="{8AEB515F-2838-4EE5-9B80-C6766499707C}">
      <dgm:prSet/>
      <dgm:spPr/>
      <dgm:t>
        <a:bodyPr/>
        <a:lstStyle/>
        <a:p>
          <a:endParaRPr lang="de-DE"/>
        </a:p>
      </dgm:t>
    </dgm:pt>
    <dgm:pt modelId="{66247390-DF20-478C-BB0A-A861CA92FA8A}" type="sibTrans" cxnId="{8AEB515F-2838-4EE5-9B80-C6766499707C}">
      <dgm:prSet/>
      <dgm:spPr/>
      <dgm:t>
        <a:bodyPr/>
        <a:lstStyle/>
        <a:p>
          <a:endParaRPr lang="de-DE"/>
        </a:p>
      </dgm:t>
    </dgm:pt>
    <dgm:pt modelId="{A89E53C1-9CDC-43A5-A554-AEC9B79E8661}">
      <dgm:prSet phldrT="[Text]"/>
      <dgm:spPr/>
      <dgm:t>
        <a:bodyPr/>
        <a:lstStyle/>
        <a:p>
          <a:r>
            <a:rPr lang="de-DE" dirty="0"/>
            <a:t>Expertise im Haus</a:t>
          </a:r>
        </a:p>
      </dgm:t>
    </dgm:pt>
    <dgm:pt modelId="{EA44223D-7D61-4800-9193-FCB77E87085D}" type="parTrans" cxnId="{C94FA93B-A0BA-4B95-B13C-F16474592461}">
      <dgm:prSet/>
      <dgm:spPr/>
      <dgm:t>
        <a:bodyPr/>
        <a:lstStyle/>
        <a:p>
          <a:endParaRPr lang="de-DE"/>
        </a:p>
      </dgm:t>
    </dgm:pt>
    <dgm:pt modelId="{46445BB4-C9BE-487B-BD74-DBD2F7688ED6}" type="sibTrans" cxnId="{C94FA93B-A0BA-4B95-B13C-F16474592461}">
      <dgm:prSet/>
      <dgm:spPr/>
      <dgm:t>
        <a:bodyPr/>
        <a:lstStyle/>
        <a:p>
          <a:endParaRPr lang="de-DE"/>
        </a:p>
      </dgm:t>
    </dgm:pt>
    <dgm:pt modelId="{011E5757-DFBF-4916-B7A5-51C38AB7AB6C}">
      <dgm:prSet phldrT="[Text]"/>
      <dgm:spPr/>
      <dgm:t>
        <a:bodyPr/>
        <a:lstStyle/>
        <a:p>
          <a:r>
            <a:rPr lang="de-DE" dirty="0"/>
            <a:t>Inklusives Design als Prozess</a:t>
          </a:r>
        </a:p>
      </dgm:t>
    </dgm:pt>
    <dgm:pt modelId="{AC0175F7-8602-48F4-9BCE-4E63E8820AD8}" type="parTrans" cxnId="{2ADE7ECF-D062-48B8-AB8A-21C3CD00B100}">
      <dgm:prSet/>
      <dgm:spPr/>
      <dgm:t>
        <a:bodyPr/>
        <a:lstStyle/>
        <a:p>
          <a:endParaRPr lang="de-DE"/>
        </a:p>
      </dgm:t>
    </dgm:pt>
    <dgm:pt modelId="{014E41F5-52BB-46E4-8312-A9B265992CB4}" type="sibTrans" cxnId="{2ADE7ECF-D062-48B8-AB8A-21C3CD00B100}">
      <dgm:prSet/>
      <dgm:spPr/>
      <dgm:t>
        <a:bodyPr/>
        <a:lstStyle/>
        <a:p>
          <a:endParaRPr lang="de-DE"/>
        </a:p>
      </dgm:t>
    </dgm:pt>
    <dgm:pt modelId="{9510AC5D-0593-4F60-B402-E12EDBF56844}">
      <dgm:prSet phldrT="[Text]"/>
      <dgm:spPr/>
      <dgm:t>
        <a:bodyPr/>
        <a:lstStyle/>
        <a:p>
          <a:r>
            <a:rPr lang="de-DE" dirty="0"/>
            <a:t>Im Plan</a:t>
          </a:r>
        </a:p>
      </dgm:t>
    </dgm:pt>
    <dgm:pt modelId="{0471F409-2344-460C-93F0-C9D8FA3B091D}" type="parTrans" cxnId="{3AC49FB4-783E-4591-8DF3-3F61A6AA91CE}">
      <dgm:prSet/>
      <dgm:spPr/>
      <dgm:t>
        <a:bodyPr/>
        <a:lstStyle/>
        <a:p>
          <a:endParaRPr lang="de-DE"/>
        </a:p>
      </dgm:t>
    </dgm:pt>
    <dgm:pt modelId="{A3787249-B7EA-4A42-8700-CCC76A565C7A}" type="sibTrans" cxnId="{3AC49FB4-783E-4591-8DF3-3F61A6AA91CE}">
      <dgm:prSet/>
      <dgm:spPr/>
      <dgm:t>
        <a:bodyPr/>
        <a:lstStyle/>
        <a:p>
          <a:endParaRPr lang="de-DE"/>
        </a:p>
      </dgm:t>
    </dgm:pt>
    <dgm:pt modelId="{6905513D-60E5-416E-8E75-63FD24C63AD4}">
      <dgm:prSet phldrT="[Text]"/>
      <dgm:spPr/>
      <dgm:t>
        <a:bodyPr/>
        <a:lstStyle/>
        <a:p>
          <a:r>
            <a:rPr lang="de-DE" dirty="0"/>
            <a:t>Barrierefreiheit im Projekt eingeplant</a:t>
          </a:r>
        </a:p>
      </dgm:t>
    </dgm:pt>
    <dgm:pt modelId="{FF979802-F01E-45BB-8DC0-2F27044BA0DE}" type="parTrans" cxnId="{B29CBD68-BBE2-40B0-BB11-F7EC0F06A6DF}">
      <dgm:prSet/>
      <dgm:spPr/>
      <dgm:t>
        <a:bodyPr/>
        <a:lstStyle/>
        <a:p>
          <a:endParaRPr lang="de-DE"/>
        </a:p>
      </dgm:t>
    </dgm:pt>
    <dgm:pt modelId="{8BDB40E9-2044-4B08-BA04-413F3F7184A7}" type="sibTrans" cxnId="{B29CBD68-BBE2-40B0-BB11-F7EC0F06A6DF}">
      <dgm:prSet/>
      <dgm:spPr/>
      <dgm:t>
        <a:bodyPr/>
        <a:lstStyle/>
        <a:p>
          <a:endParaRPr lang="de-DE"/>
        </a:p>
      </dgm:t>
    </dgm:pt>
    <dgm:pt modelId="{FDF3AA48-518A-482E-9ECF-5C2C58A30A77}">
      <dgm:prSet phldrT="[Text]"/>
      <dgm:spPr/>
      <dgm:t>
        <a:bodyPr/>
        <a:lstStyle/>
        <a:p>
          <a:r>
            <a:rPr lang="de-DE" dirty="0"/>
            <a:t>Vertragliche Vereinbarungen</a:t>
          </a:r>
        </a:p>
      </dgm:t>
    </dgm:pt>
    <dgm:pt modelId="{3A82D1FA-8C00-4B7A-A140-DF19F9690B96}" type="parTrans" cxnId="{55B0FB26-3930-4B64-866D-0BCBEB5508CF}">
      <dgm:prSet/>
      <dgm:spPr/>
      <dgm:t>
        <a:bodyPr/>
        <a:lstStyle/>
        <a:p>
          <a:endParaRPr lang="de-DE"/>
        </a:p>
      </dgm:t>
    </dgm:pt>
    <dgm:pt modelId="{9AB130F4-B4D7-4CB7-B96E-72BEC7427D80}" type="sibTrans" cxnId="{55B0FB26-3930-4B64-866D-0BCBEB5508CF}">
      <dgm:prSet/>
      <dgm:spPr/>
      <dgm:t>
        <a:bodyPr/>
        <a:lstStyle/>
        <a:p>
          <a:endParaRPr lang="de-DE"/>
        </a:p>
      </dgm:t>
    </dgm:pt>
    <dgm:pt modelId="{5C0DDF4B-10D2-49F4-BD04-EC4702B3797A}">
      <dgm:prSet phldrT="[Text]"/>
      <dgm:spPr/>
      <dgm:t>
        <a:bodyPr/>
        <a:lstStyle/>
        <a:p>
          <a:r>
            <a:rPr lang="de-DE" dirty="0"/>
            <a:t>Wertschätzung der Mitarbeitenden</a:t>
          </a:r>
        </a:p>
      </dgm:t>
    </dgm:pt>
    <dgm:pt modelId="{4EDF5997-E273-4B0A-A469-E94911A062C5}" type="parTrans" cxnId="{B4218C7B-5E98-4603-83E8-232D941088F6}">
      <dgm:prSet/>
      <dgm:spPr/>
      <dgm:t>
        <a:bodyPr/>
        <a:lstStyle/>
        <a:p>
          <a:endParaRPr lang="de-DE"/>
        </a:p>
      </dgm:t>
    </dgm:pt>
    <dgm:pt modelId="{A7029297-F449-4508-BE1F-0FD1E5DA29D9}" type="sibTrans" cxnId="{B4218C7B-5E98-4603-83E8-232D941088F6}">
      <dgm:prSet/>
      <dgm:spPr/>
      <dgm:t>
        <a:bodyPr/>
        <a:lstStyle/>
        <a:p>
          <a:endParaRPr lang="de-DE"/>
        </a:p>
      </dgm:t>
    </dgm:pt>
    <dgm:pt modelId="{E25495E7-5736-4A53-B410-A08B0CF0A540}">
      <dgm:prSet phldrT="[Text]"/>
      <dgm:spPr/>
      <dgm:t>
        <a:bodyPr/>
        <a:lstStyle/>
        <a:p>
          <a:r>
            <a:rPr lang="de-DE" dirty="0"/>
            <a:t>Gelieferte „Ware“ ist barrierefrei</a:t>
          </a:r>
        </a:p>
      </dgm:t>
    </dgm:pt>
    <dgm:pt modelId="{83269A55-5A02-4A8C-A2D3-825AB539EA62}" type="parTrans" cxnId="{9E74D157-68C2-4457-9AE0-F685F89329F6}">
      <dgm:prSet/>
      <dgm:spPr/>
      <dgm:t>
        <a:bodyPr/>
        <a:lstStyle/>
        <a:p>
          <a:endParaRPr lang="de-DE"/>
        </a:p>
      </dgm:t>
    </dgm:pt>
    <dgm:pt modelId="{65181FE5-0641-4494-8F54-BE749F4975AC}" type="sibTrans" cxnId="{9E74D157-68C2-4457-9AE0-F685F89329F6}">
      <dgm:prSet/>
      <dgm:spPr/>
      <dgm:t>
        <a:bodyPr/>
        <a:lstStyle/>
        <a:p>
          <a:endParaRPr lang="de-DE"/>
        </a:p>
      </dgm:t>
    </dgm:pt>
    <dgm:pt modelId="{B3B409A2-8D69-4B28-8F5B-1F8FA69EBC14}">
      <dgm:prSet phldrT="[Text]"/>
      <dgm:spPr/>
      <dgm:t>
        <a:bodyPr/>
        <a:lstStyle/>
        <a:p>
          <a:r>
            <a:rPr lang="de-DE" dirty="0"/>
            <a:t>Entwicklungsergebnis ist (weitgehend) barrierefrei </a:t>
          </a:r>
        </a:p>
      </dgm:t>
    </dgm:pt>
    <dgm:pt modelId="{1FF89604-CD34-4FFF-8909-F645E99957E2}" type="parTrans" cxnId="{5E910259-DC6A-4428-946C-269BC03F3A30}">
      <dgm:prSet/>
      <dgm:spPr/>
      <dgm:t>
        <a:bodyPr/>
        <a:lstStyle/>
        <a:p>
          <a:endParaRPr lang="de-DE"/>
        </a:p>
      </dgm:t>
    </dgm:pt>
    <dgm:pt modelId="{38D7316E-2127-4D7B-86CD-F49B5C9B6060}" type="sibTrans" cxnId="{5E910259-DC6A-4428-946C-269BC03F3A30}">
      <dgm:prSet/>
      <dgm:spPr/>
      <dgm:t>
        <a:bodyPr/>
        <a:lstStyle/>
        <a:p>
          <a:endParaRPr lang="de-DE"/>
        </a:p>
      </dgm:t>
    </dgm:pt>
    <dgm:pt modelId="{CF69DF27-5552-4692-820F-D1E6F724B24F}">
      <dgm:prSet phldrT="[Text]"/>
      <dgm:spPr/>
      <dgm:t>
        <a:bodyPr/>
        <a:lstStyle/>
        <a:p>
          <a:r>
            <a:rPr lang="de-DE" dirty="0"/>
            <a:t>Im Budget</a:t>
          </a:r>
        </a:p>
      </dgm:t>
    </dgm:pt>
    <dgm:pt modelId="{BF0FD294-F727-4AFE-971E-3343CC4F7BCC}" type="parTrans" cxnId="{F20483ED-5287-4E4C-B177-E2A869C6BC5A}">
      <dgm:prSet/>
      <dgm:spPr/>
      <dgm:t>
        <a:bodyPr/>
        <a:lstStyle/>
        <a:p>
          <a:endParaRPr lang="de-DE"/>
        </a:p>
      </dgm:t>
    </dgm:pt>
    <dgm:pt modelId="{11993F73-1438-46A5-AC51-B0A2149D97CA}" type="sibTrans" cxnId="{F20483ED-5287-4E4C-B177-E2A869C6BC5A}">
      <dgm:prSet/>
      <dgm:spPr/>
      <dgm:t>
        <a:bodyPr/>
        <a:lstStyle/>
        <a:p>
          <a:endParaRPr lang="de-DE"/>
        </a:p>
      </dgm:t>
    </dgm:pt>
    <dgm:pt modelId="{4EFD2F49-F321-479E-A64D-DF7F9651F7C5}">
      <dgm:prSet phldrT="[Text]"/>
      <dgm:spPr/>
      <dgm:t>
        <a:bodyPr/>
        <a:lstStyle/>
        <a:p>
          <a:r>
            <a:rPr lang="de-DE" dirty="0"/>
            <a:t>Systematisches Onboarding und  Weiterbildung</a:t>
          </a:r>
        </a:p>
      </dgm:t>
    </dgm:pt>
    <dgm:pt modelId="{C3FC204E-6A37-419A-9439-41509B492F4F}" type="parTrans" cxnId="{D93135C5-1B80-4F1A-9CE0-2460DA9E013D}">
      <dgm:prSet/>
      <dgm:spPr/>
      <dgm:t>
        <a:bodyPr/>
        <a:lstStyle/>
        <a:p>
          <a:endParaRPr lang="de-DE"/>
        </a:p>
      </dgm:t>
    </dgm:pt>
    <dgm:pt modelId="{C810A8E8-CFE6-4BB8-A322-B84FFD2D7CA4}" type="sibTrans" cxnId="{D93135C5-1B80-4F1A-9CE0-2460DA9E013D}">
      <dgm:prSet/>
      <dgm:spPr/>
      <dgm:t>
        <a:bodyPr/>
        <a:lstStyle/>
        <a:p>
          <a:endParaRPr lang="de-DE"/>
        </a:p>
      </dgm:t>
    </dgm:pt>
    <dgm:pt modelId="{3611A442-AFDE-49C8-97A2-D04DE186FAC4}" type="pres">
      <dgm:prSet presAssocID="{8B4C3583-F214-42B8-B6E7-1AC282C599FF}" presName="compositeShape" presStyleCnt="0">
        <dgm:presLayoutVars>
          <dgm:chMax val="7"/>
          <dgm:dir/>
          <dgm:resizeHandles val="exact"/>
        </dgm:presLayoutVars>
      </dgm:prSet>
      <dgm:spPr/>
    </dgm:pt>
    <dgm:pt modelId="{40E59F9E-9C7C-4A34-BE12-9A8333416A6E}" type="pres">
      <dgm:prSet presAssocID="{8B4C3583-F214-42B8-B6E7-1AC282C599FF}" presName="wedge1" presStyleLbl="node1" presStyleIdx="0" presStyleCnt="4"/>
      <dgm:spPr/>
    </dgm:pt>
    <dgm:pt modelId="{D2EF718F-BEA5-46BB-8362-8AE557F85A80}" type="pres">
      <dgm:prSet presAssocID="{8B4C3583-F214-42B8-B6E7-1AC282C599FF}" presName="dummy1a" presStyleCnt="0"/>
      <dgm:spPr/>
    </dgm:pt>
    <dgm:pt modelId="{9FE7C3A8-8040-4F81-8F8F-4D8E971ADC38}" type="pres">
      <dgm:prSet presAssocID="{8B4C3583-F214-42B8-B6E7-1AC282C599FF}" presName="dummy1b" presStyleCnt="0"/>
      <dgm:spPr/>
    </dgm:pt>
    <dgm:pt modelId="{216E939B-9AFB-4D10-A958-EF399A7BD6F7}" type="pres">
      <dgm:prSet presAssocID="{8B4C3583-F214-42B8-B6E7-1AC282C599FF}" presName="wedge1Tx" presStyleLbl="node1" presStyleIdx="0" presStyleCnt="4">
        <dgm:presLayoutVars>
          <dgm:chMax val="0"/>
          <dgm:chPref val="0"/>
          <dgm:bulletEnabled val="1"/>
        </dgm:presLayoutVars>
      </dgm:prSet>
      <dgm:spPr/>
    </dgm:pt>
    <dgm:pt modelId="{D2F2C1C3-0078-4064-95CA-869F6217E00D}" type="pres">
      <dgm:prSet presAssocID="{8B4C3583-F214-42B8-B6E7-1AC282C599FF}" presName="wedge2" presStyleLbl="node1" presStyleIdx="1" presStyleCnt="4"/>
      <dgm:spPr/>
    </dgm:pt>
    <dgm:pt modelId="{13B93031-BD7A-4F82-A445-89DE9B1C0D3A}" type="pres">
      <dgm:prSet presAssocID="{8B4C3583-F214-42B8-B6E7-1AC282C599FF}" presName="dummy2a" presStyleCnt="0"/>
      <dgm:spPr/>
    </dgm:pt>
    <dgm:pt modelId="{41EF4CF3-34DB-447C-893C-EEDEEDCCB01C}" type="pres">
      <dgm:prSet presAssocID="{8B4C3583-F214-42B8-B6E7-1AC282C599FF}" presName="dummy2b" presStyleCnt="0"/>
      <dgm:spPr/>
    </dgm:pt>
    <dgm:pt modelId="{4F1F8D7A-1FB5-491C-933C-2E796CCEC148}" type="pres">
      <dgm:prSet presAssocID="{8B4C3583-F214-42B8-B6E7-1AC282C599FF}" presName="wedge2Tx" presStyleLbl="node1" presStyleIdx="1" presStyleCnt="4">
        <dgm:presLayoutVars>
          <dgm:chMax val="0"/>
          <dgm:chPref val="0"/>
          <dgm:bulletEnabled val="1"/>
        </dgm:presLayoutVars>
      </dgm:prSet>
      <dgm:spPr/>
    </dgm:pt>
    <dgm:pt modelId="{96EA48AF-FD66-4711-B527-3B8537197877}" type="pres">
      <dgm:prSet presAssocID="{8B4C3583-F214-42B8-B6E7-1AC282C599FF}" presName="wedge3" presStyleLbl="node1" presStyleIdx="2" presStyleCnt="4"/>
      <dgm:spPr/>
    </dgm:pt>
    <dgm:pt modelId="{4A6828DE-BB52-4832-BA49-32ED9A4D695E}" type="pres">
      <dgm:prSet presAssocID="{8B4C3583-F214-42B8-B6E7-1AC282C599FF}" presName="dummy3a" presStyleCnt="0"/>
      <dgm:spPr/>
    </dgm:pt>
    <dgm:pt modelId="{1C228B13-85EE-4E07-9368-788C3A5D8E02}" type="pres">
      <dgm:prSet presAssocID="{8B4C3583-F214-42B8-B6E7-1AC282C599FF}" presName="dummy3b" presStyleCnt="0"/>
      <dgm:spPr/>
    </dgm:pt>
    <dgm:pt modelId="{F8F6FA7F-85B8-4A89-8AF0-6F02F81E3D8A}" type="pres">
      <dgm:prSet presAssocID="{8B4C3583-F214-42B8-B6E7-1AC282C599FF}" presName="wedge3Tx" presStyleLbl="node1" presStyleIdx="2" presStyleCnt="4">
        <dgm:presLayoutVars>
          <dgm:chMax val="0"/>
          <dgm:chPref val="0"/>
          <dgm:bulletEnabled val="1"/>
        </dgm:presLayoutVars>
      </dgm:prSet>
      <dgm:spPr/>
    </dgm:pt>
    <dgm:pt modelId="{537E2F8A-373D-46B1-AAD6-536A436F2206}" type="pres">
      <dgm:prSet presAssocID="{8B4C3583-F214-42B8-B6E7-1AC282C599FF}" presName="wedge4" presStyleLbl="node1" presStyleIdx="3" presStyleCnt="4"/>
      <dgm:spPr/>
    </dgm:pt>
    <dgm:pt modelId="{F11933DD-9A1F-4192-8D32-AA719FC2213E}" type="pres">
      <dgm:prSet presAssocID="{8B4C3583-F214-42B8-B6E7-1AC282C599FF}" presName="dummy4a" presStyleCnt="0"/>
      <dgm:spPr/>
    </dgm:pt>
    <dgm:pt modelId="{65E76EA7-82B8-44CE-A345-7166EC2F96EF}" type="pres">
      <dgm:prSet presAssocID="{8B4C3583-F214-42B8-B6E7-1AC282C599FF}" presName="dummy4b" presStyleCnt="0"/>
      <dgm:spPr/>
    </dgm:pt>
    <dgm:pt modelId="{74C4D5CE-6B53-4000-9492-B74B2249DD42}" type="pres">
      <dgm:prSet presAssocID="{8B4C3583-F214-42B8-B6E7-1AC282C599FF}" presName="wedge4Tx" presStyleLbl="node1" presStyleIdx="3" presStyleCnt="4">
        <dgm:presLayoutVars>
          <dgm:chMax val="0"/>
          <dgm:chPref val="0"/>
          <dgm:bulletEnabled val="1"/>
        </dgm:presLayoutVars>
      </dgm:prSet>
      <dgm:spPr/>
    </dgm:pt>
    <dgm:pt modelId="{84F81803-7A11-4BDE-A97B-ED7CB0D45709}" type="pres">
      <dgm:prSet presAssocID="{46445BB4-C9BE-487B-BD74-DBD2F7688ED6}" presName="arrowWedge1" presStyleLbl="fgSibTrans2D1" presStyleIdx="0" presStyleCnt="4"/>
      <dgm:spPr/>
    </dgm:pt>
    <dgm:pt modelId="{A2C11727-6553-4D57-9EA8-F97CCDEAC356}" type="pres">
      <dgm:prSet presAssocID="{6EF0A9B5-3745-4ABB-8B1A-3D4C709C465D}" presName="arrowWedge2" presStyleLbl="fgSibTrans2D1" presStyleIdx="1" presStyleCnt="4"/>
      <dgm:spPr/>
    </dgm:pt>
    <dgm:pt modelId="{12E2F982-9061-4E50-9315-038A8BFAC95F}" type="pres">
      <dgm:prSet presAssocID="{014E41F5-52BB-46E4-8312-A9B265992CB4}" presName="arrowWedge3" presStyleLbl="fgSibTrans2D1" presStyleIdx="2" presStyleCnt="4"/>
      <dgm:spPr/>
    </dgm:pt>
    <dgm:pt modelId="{1D61B899-C0DC-45D1-92A3-D898298928AE}" type="pres">
      <dgm:prSet presAssocID="{66247390-DF20-478C-BB0A-A861CA92FA8A}" presName="arrowWedge4" presStyleLbl="fgSibTrans2D1" presStyleIdx="3" presStyleCnt="4"/>
      <dgm:spPr/>
    </dgm:pt>
  </dgm:ptLst>
  <dgm:cxnLst>
    <dgm:cxn modelId="{5FE1850F-28A0-4D9B-A7CD-7368251C2D02}" type="presOf" srcId="{CF69DF27-5552-4692-820F-D1E6F724B24F}" destId="{74C4D5CE-6B53-4000-9492-B74B2249DD42}" srcOrd="1" destOrd="2" presId="urn:microsoft.com/office/officeart/2005/8/layout/cycle8"/>
    <dgm:cxn modelId="{D09F5B19-BB67-4273-BD08-44C53EA2A07B}" type="presOf" srcId="{5C0DDF4B-10D2-49F4-BD04-EC4702B3797A}" destId="{216E939B-9AFB-4D10-A958-EF399A7BD6F7}" srcOrd="1" destOrd="2" presId="urn:microsoft.com/office/officeart/2005/8/layout/cycle8"/>
    <dgm:cxn modelId="{BA4D7E19-37F2-4036-97AF-35822B869BA5}" type="presOf" srcId="{FDF3AA48-518A-482E-9ECF-5C2C58A30A77}" destId="{D2F2C1C3-0078-4064-95CA-869F6217E00D}" srcOrd="0" destOrd="2" presId="urn:microsoft.com/office/officeart/2005/8/layout/cycle8"/>
    <dgm:cxn modelId="{B8D8441E-C77F-4992-BA86-DE27F40505C7}" type="presOf" srcId="{011E5757-DFBF-4916-B7A5-51C38AB7AB6C}" destId="{F8F6FA7F-85B8-4A89-8AF0-6F02F81E3D8A}" srcOrd="1" destOrd="0" presId="urn:microsoft.com/office/officeart/2005/8/layout/cycle8"/>
    <dgm:cxn modelId="{55B0FB26-3930-4B64-866D-0BCBEB5508CF}" srcId="{CA9523CB-0415-4A45-A623-BC112184F6D4}" destId="{FDF3AA48-518A-482E-9ECF-5C2C58A30A77}" srcOrd="1" destOrd="0" parTransId="{3A82D1FA-8C00-4B7A-A140-DF19F9690B96}" sibTransId="{9AB130F4-B4D7-4CB7-B96E-72BEC7427D80}"/>
    <dgm:cxn modelId="{3B328F35-56BB-4D16-8081-276799935295}" type="presOf" srcId="{6905513D-60E5-416E-8E75-63FD24C63AD4}" destId="{4F1F8D7A-1FB5-491C-933C-2E796CCEC148}" srcOrd="1" destOrd="1" presId="urn:microsoft.com/office/officeart/2005/8/layout/cycle8"/>
    <dgm:cxn modelId="{C94FA93B-A0BA-4B95-B13C-F16474592461}" srcId="{8B4C3583-F214-42B8-B6E7-1AC282C599FF}" destId="{A89E53C1-9CDC-43A5-A554-AEC9B79E8661}" srcOrd="0" destOrd="0" parTransId="{EA44223D-7D61-4800-9193-FCB77E87085D}" sibTransId="{46445BB4-C9BE-487B-BD74-DBD2F7688ED6}"/>
    <dgm:cxn modelId="{8AEB515F-2838-4EE5-9B80-C6766499707C}" srcId="{8B4C3583-F214-42B8-B6E7-1AC282C599FF}" destId="{DA6854E2-4BF1-49F8-BCBA-8CD30EE12967}" srcOrd="3" destOrd="0" parTransId="{657825B7-889B-463F-B7E1-E56CFC87202E}" sibTransId="{66247390-DF20-478C-BB0A-A861CA92FA8A}"/>
    <dgm:cxn modelId="{75698065-D500-41C1-97A0-0AC116583164}" type="presOf" srcId="{CF69DF27-5552-4692-820F-D1E6F724B24F}" destId="{537E2F8A-373D-46B1-AAD6-536A436F2206}" srcOrd="0" destOrd="2" presId="urn:microsoft.com/office/officeart/2005/8/layout/cycle8"/>
    <dgm:cxn modelId="{B29CBD68-BBE2-40B0-BB11-F7EC0F06A6DF}" srcId="{CA9523CB-0415-4A45-A623-BC112184F6D4}" destId="{6905513D-60E5-416E-8E75-63FD24C63AD4}" srcOrd="0" destOrd="0" parTransId="{FF979802-F01E-45BB-8DC0-2F27044BA0DE}" sibTransId="{8BDB40E9-2044-4B08-BA04-413F3F7184A7}"/>
    <dgm:cxn modelId="{68628D69-3FCB-471D-9473-DEBF7F09EF2E}" type="presOf" srcId="{DA6854E2-4BF1-49F8-BCBA-8CD30EE12967}" destId="{74C4D5CE-6B53-4000-9492-B74B2249DD42}" srcOrd="1" destOrd="0" presId="urn:microsoft.com/office/officeart/2005/8/layout/cycle8"/>
    <dgm:cxn modelId="{74986E4D-6F14-47BB-BDEB-619D3453984B}" type="presOf" srcId="{011E5757-DFBF-4916-B7A5-51C38AB7AB6C}" destId="{96EA48AF-FD66-4711-B527-3B8537197877}" srcOrd="0" destOrd="0" presId="urn:microsoft.com/office/officeart/2005/8/layout/cycle8"/>
    <dgm:cxn modelId="{44AA3B51-F544-42F7-A5DC-155466DA8E6F}" type="presOf" srcId="{CA9523CB-0415-4A45-A623-BC112184F6D4}" destId="{D2F2C1C3-0078-4064-95CA-869F6217E00D}" srcOrd="0" destOrd="0" presId="urn:microsoft.com/office/officeart/2005/8/layout/cycle8"/>
    <dgm:cxn modelId="{9E74D157-68C2-4457-9AE0-F685F89329F6}" srcId="{011E5757-DFBF-4916-B7A5-51C38AB7AB6C}" destId="{E25495E7-5736-4A53-B410-A08B0CF0A540}" srcOrd="1" destOrd="0" parTransId="{83269A55-5A02-4A8C-A2D3-825AB539EA62}" sibTransId="{65181FE5-0641-4494-8F54-BE749F4975AC}"/>
    <dgm:cxn modelId="{D6337258-C7C7-429B-A7B4-089404B27FC7}" type="presOf" srcId="{E25495E7-5736-4A53-B410-A08B0CF0A540}" destId="{96EA48AF-FD66-4711-B527-3B8537197877}" srcOrd="0" destOrd="2" presId="urn:microsoft.com/office/officeart/2005/8/layout/cycle8"/>
    <dgm:cxn modelId="{5E910259-DC6A-4428-946C-269BC03F3A30}" srcId="{011E5757-DFBF-4916-B7A5-51C38AB7AB6C}" destId="{B3B409A2-8D69-4B28-8F5B-1F8FA69EBC14}" srcOrd="0" destOrd="0" parTransId="{1FF89604-CD34-4FFF-8909-F645E99957E2}" sibTransId="{38D7316E-2127-4D7B-86CD-F49B5C9B6060}"/>
    <dgm:cxn modelId="{42EF0A79-9BFA-4D26-9F0C-03C85A3CCD0E}" type="presOf" srcId="{FDF3AA48-518A-482E-9ECF-5C2C58A30A77}" destId="{4F1F8D7A-1FB5-491C-933C-2E796CCEC148}" srcOrd="1" destOrd="2" presId="urn:microsoft.com/office/officeart/2005/8/layout/cycle8"/>
    <dgm:cxn modelId="{B4218C7B-5E98-4603-83E8-232D941088F6}" srcId="{A89E53C1-9CDC-43A5-A554-AEC9B79E8661}" destId="{5C0DDF4B-10D2-49F4-BD04-EC4702B3797A}" srcOrd="1" destOrd="0" parTransId="{4EDF5997-E273-4B0A-A469-E94911A062C5}" sibTransId="{A7029297-F449-4508-BE1F-0FD1E5DA29D9}"/>
    <dgm:cxn modelId="{D155807E-01B2-47F7-95E9-0178E6496654}" type="presOf" srcId="{B3B409A2-8D69-4B28-8F5B-1F8FA69EBC14}" destId="{96EA48AF-FD66-4711-B527-3B8537197877}" srcOrd="0" destOrd="1" presId="urn:microsoft.com/office/officeart/2005/8/layout/cycle8"/>
    <dgm:cxn modelId="{8FEDE880-0DC5-4938-B89D-4E71C5B68C17}" type="presOf" srcId="{4EFD2F49-F321-479E-A64D-DF7F9651F7C5}" destId="{40E59F9E-9C7C-4A34-BE12-9A8333416A6E}" srcOrd="0" destOrd="1" presId="urn:microsoft.com/office/officeart/2005/8/layout/cycle8"/>
    <dgm:cxn modelId="{F5EE2D81-AE8F-4EDF-921A-6ECEB71C3819}" type="presOf" srcId="{6905513D-60E5-416E-8E75-63FD24C63AD4}" destId="{D2F2C1C3-0078-4064-95CA-869F6217E00D}" srcOrd="0" destOrd="1" presId="urn:microsoft.com/office/officeart/2005/8/layout/cycle8"/>
    <dgm:cxn modelId="{129F6C85-98D4-4AC3-A9C7-F0AB4755AC76}" type="presOf" srcId="{A89E53C1-9CDC-43A5-A554-AEC9B79E8661}" destId="{216E939B-9AFB-4D10-A958-EF399A7BD6F7}" srcOrd="1" destOrd="0" presId="urn:microsoft.com/office/officeart/2005/8/layout/cycle8"/>
    <dgm:cxn modelId="{05A1D88A-23FE-491A-8821-EF0C39FC354C}" type="presOf" srcId="{B3B409A2-8D69-4B28-8F5B-1F8FA69EBC14}" destId="{F8F6FA7F-85B8-4A89-8AF0-6F02F81E3D8A}" srcOrd="1" destOrd="1" presId="urn:microsoft.com/office/officeart/2005/8/layout/cycle8"/>
    <dgm:cxn modelId="{93FDFD90-C3C4-4ED2-A5BC-8B8708E6BB96}" srcId="{8B4C3583-F214-42B8-B6E7-1AC282C599FF}" destId="{CA9523CB-0415-4A45-A623-BC112184F6D4}" srcOrd="1" destOrd="0" parTransId="{D1BE452C-5B41-4A5D-96EE-B8EE9AC5E487}" sibTransId="{6EF0A9B5-3745-4ABB-8B1A-3D4C709C465D}"/>
    <dgm:cxn modelId="{FA75EB93-5C7B-40F7-AF34-D89E242DBF29}" type="presOf" srcId="{8B4C3583-F214-42B8-B6E7-1AC282C599FF}" destId="{3611A442-AFDE-49C8-97A2-D04DE186FAC4}" srcOrd="0" destOrd="0" presId="urn:microsoft.com/office/officeart/2005/8/layout/cycle8"/>
    <dgm:cxn modelId="{D563499C-E071-44C0-BD90-2CC7938872F6}" type="presOf" srcId="{9510AC5D-0593-4F60-B402-E12EDBF56844}" destId="{74C4D5CE-6B53-4000-9492-B74B2249DD42}" srcOrd="1" destOrd="1" presId="urn:microsoft.com/office/officeart/2005/8/layout/cycle8"/>
    <dgm:cxn modelId="{414A929D-2F54-4798-B80F-6AA3485204A1}" type="presOf" srcId="{CA9523CB-0415-4A45-A623-BC112184F6D4}" destId="{4F1F8D7A-1FB5-491C-933C-2E796CCEC148}" srcOrd="1" destOrd="0" presId="urn:microsoft.com/office/officeart/2005/8/layout/cycle8"/>
    <dgm:cxn modelId="{3FFDB19D-CAD4-4288-8359-421CA4C10395}" type="presOf" srcId="{A89E53C1-9CDC-43A5-A554-AEC9B79E8661}" destId="{40E59F9E-9C7C-4A34-BE12-9A8333416A6E}" srcOrd="0" destOrd="0" presId="urn:microsoft.com/office/officeart/2005/8/layout/cycle8"/>
    <dgm:cxn modelId="{F4E228A6-AF3E-4CB5-91C9-6EE806A4BD28}" type="presOf" srcId="{E25495E7-5736-4A53-B410-A08B0CF0A540}" destId="{F8F6FA7F-85B8-4A89-8AF0-6F02F81E3D8A}" srcOrd="1" destOrd="2" presId="urn:microsoft.com/office/officeart/2005/8/layout/cycle8"/>
    <dgm:cxn modelId="{E56FE3B0-F17A-408C-9AAC-23B1C76580BC}" type="presOf" srcId="{DA6854E2-4BF1-49F8-BCBA-8CD30EE12967}" destId="{537E2F8A-373D-46B1-AAD6-536A436F2206}" srcOrd="0" destOrd="0" presId="urn:microsoft.com/office/officeart/2005/8/layout/cycle8"/>
    <dgm:cxn modelId="{3AC49FB4-783E-4591-8DF3-3F61A6AA91CE}" srcId="{DA6854E2-4BF1-49F8-BCBA-8CD30EE12967}" destId="{9510AC5D-0593-4F60-B402-E12EDBF56844}" srcOrd="0" destOrd="0" parTransId="{0471F409-2344-460C-93F0-C9D8FA3B091D}" sibTransId="{A3787249-B7EA-4A42-8700-CCC76A565C7A}"/>
    <dgm:cxn modelId="{E056ABB4-9DE6-4BCA-890F-1E0A2D2C65B2}" type="presOf" srcId="{9510AC5D-0593-4F60-B402-E12EDBF56844}" destId="{537E2F8A-373D-46B1-AAD6-536A436F2206}" srcOrd="0" destOrd="1" presId="urn:microsoft.com/office/officeart/2005/8/layout/cycle8"/>
    <dgm:cxn modelId="{D93135C5-1B80-4F1A-9CE0-2460DA9E013D}" srcId="{A89E53C1-9CDC-43A5-A554-AEC9B79E8661}" destId="{4EFD2F49-F321-479E-A64D-DF7F9651F7C5}" srcOrd="0" destOrd="0" parTransId="{C3FC204E-6A37-419A-9439-41509B492F4F}" sibTransId="{C810A8E8-CFE6-4BB8-A322-B84FFD2D7CA4}"/>
    <dgm:cxn modelId="{2ADE7ECF-D062-48B8-AB8A-21C3CD00B100}" srcId="{8B4C3583-F214-42B8-B6E7-1AC282C599FF}" destId="{011E5757-DFBF-4916-B7A5-51C38AB7AB6C}" srcOrd="2" destOrd="0" parTransId="{AC0175F7-8602-48F4-9BCE-4E63E8820AD8}" sibTransId="{014E41F5-52BB-46E4-8312-A9B265992CB4}"/>
    <dgm:cxn modelId="{DB62CBDB-2872-471E-8E76-1FA8544794D2}" type="presOf" srcId="{5C0DDF4B-10D2-49F4-BD04-EC4702B3797A}" destId="{40E59F9E-9C7C-4A34-BE12-9A8333416A6E}" srcOrd="0" destOrd="2" presId="urn:microsoft.com/office/officeart/2005/8/layout/cycle8"/>
    <dgm:cxn modelId="{F20483ED-5287-4E4C-B177-E2A869C6BC5A}" srcId="{DA6854E2-4BF1-49F8-BCBA-8CD30EE12967}" destId="{CF69DF27-5552-4692-820F-D1E6F724B24F}" srcOrd="1" destOrd="0" parTransId="{BF0FD294-F727-4AFE-971E-3343CC4F7BCC}" sibTransId="{11993F73-1438-46A5-AC51-B0A2149D97CA}"/>
    <dgm:cxn modelId="{2C857DF4-52D0-47A7-8AB2-A02C63C4F2B8}" type="presOf" srcId="{4EFD2F49-F321-479E-A64D-DF7F9651F7C5}" destId="{216E939B-9AFB-4D10-A958-EF399A7BD6F7}" srcOrd="1" destOrd="1" presId="urn:microsoft.com/office/officeart/2005/8/layout/cycle8"/>
    <dgm:cxn modelId="{DC1B8B5B-BCAA-48FF-94E1-EA1FEA7ADDDA}" type="presParOf" srcId="{3611A442-AFDE-49C8-97A2-D04DE186FAC4}" destId="{40E59F9E-9C7C-4A34-BE12-9A8333416A6E}" srcOrd="0" destOrd="0" presId="urn:microsoft.com/office/officeart/2005/8/layout/cycle8"/>
    <dgm:cxn modelId="{C0673370-EC09-4F6A-A22C-DDBE9BAFB9B9}" type="presParOf" srcId="{3611A442-AFDE-49C8-97A2-D04DE186FAC4}" destId="{D2EF718F-BEA5-46BB-8362-8AE557F85A80}" srcOrd="1" destOrd="0" presId="urn:microsoft.com/office/officeart/2005/8/layout/cycle8"/>
    <dgm:cxn modelId="{AF84B52E-D53C-4246-ABA1-D65BBF19C6B8}" type="presParOf" srcId="{3611A442-AFDE-49C8-97A2-D04DE186FAC4}" destId="{9FE7C3A8-8040-4F81-8F8F-4D8E971ADC38}" srcOrd="2" destOrd="0" presId="urn:microsoft.com/office/officeart/2005/8/layout/cycle8"/>
    <dgm:cxn modelId="{8D6393A2-B322-4CA9-BF42-BFD4E6021240}" type="presParOf" srcId="{3611A442-AFDE-49C8-97A2-D04DE186FAC4}" destId="{216E939B-9AFB-4D10-A958-EF399A7BD6F7}" srcOrd="3" destOrd="0" presId="urn:microsoft.com/office/officeart/2005/8/layout/cycle8"/>
    <dgm:cxn modelId="{06154211-3D2B-45EC-BB4C-83E8E393E2BA}" type="presParOf" srcId="{3611A442-AFDE-49C8-97A2-D04DE186FAC4}" destId="{D2F2C1C3-0078-4064-95CA-869F6217E00D}" srcOrd="4" destOrd="0" presId="urn:microsoft.com/office/officeart/2005/8/layout/cycle8"/>
    <dgm:cxn modelId="{CD2F4BCD-7BCB-41B9-B604-E423204EEB8E}" type="presParOf" srcId="{3611A442-AFDE-49C8-97A2-D04DE186FAC4}" destId="{13B93031-BD7A-4F82-A445-89DE9B1C0D3A}" srcOrd="5" destOrd="0" presId="urn:microsoft.com/office/officeart/2005/8/layout/cycle8"/>
    <dgm:cxn modelId="{121A6A36-3ABC-4751-B69B-2326E52BBBAB}" type="presParOf" srcId="{3611A442-AFDE-49C8-97A2-D04DE186FAC4}" destId="{41EF4CF3-34DB-447C-893C-EEDEEDCCB01C}" srcOrd="6" destOrd="0" presId="urn:microsoft.com/office/officeart/2005/8/layout/cycle8"/>
    <dgm:cxn modelId="{E0156A0D-7B47-4B15-B7E7-620C0A686CAD}" type="presParOf" srcId="{3611A442-AFDE-49C8-97A2-D04DE186FAC4}" destId="{4F1F8D7A-1FB5-491C-933C-2E796CCEC148}" srcOrd="7" destOrd="0" presId="urn:microsoft.com/office/officeart/2005/8/layout/cycle8"/>
    <dgm:cxn modelId="{F0599405-7E64-458D-9679-1D39F2609990}" type="presParOf" srcId="{3611A442-AFDE-49C8-97A2-D04DE186FAC4}" destId="{96EA48AF-FD66-4711-B527-3B8537197877}" srcOrd="8" destOrd="0" presId="urn:microsoft.com/office/officeart/2005/8/layout/cycle8"/>
    <dgm:cxn modelId="{8993B73E-52BF-419D-8DEE-1D2D63CFCF39}" type="presParOf" srcId="{3611A442-AFDE-49C8-97A2-D04DE186FAC4}" destId="{4A6828DE-BB52-4832-BA49-32ED9A4D695E}" srcOrd="9" destOrd="0" presId="urn:microsoft.com/office/officeart/2005/8/layout/cycle8"/>
    <dgm:cxn modelId="{9ACB8ED5-1312-4D07-A7B0-EB6DD5BC7430}" type="presParOf" srcId="{3611A442-AFDE-49C8-97A2-D04DE186FAC4}" destId="{1C228B13-85EE-4E07-9368-788C3A5D8E02}" srcOrd="10" destOrd="0" presId="urn:microsoft.com/office/officeart/2005/8/layout/cycle8"/>
    <dgm:cxn modelId="{43C82698-86E6-47F3-B4F9-D0F248E1CED6}" type="presParOf" srcId="{3611A442-AFDE-49C8-97A2-D04DE186FAC4}" destId="{F8F6FA7F-85B8-4A89-8AF0-6F02F81E3D8A}" srcOrd="11" destOrd="0" presId="urn:microsoft.com/office/officeart/2005/8/layout/cycle8"/>
    <dgm:cxn modelId="{62208B28-654C-46BC-821B-4D3D3A29FE76}" type="presParOf" srcId="{3611A442-AFDE-49C8-97A2-D04DE186FAC4}" destId="{537E2F8A-373D-46B1-AAD6-536A436F2206}" srcOrd="12" destOrd="0" presId="urn:microsoft.com/office/officeart/2005/8/layout/cycle8"/>
    <dgm:cxn modelId="{8C7A993C-93EB-47D8-8C36-9E34E4461C43}" type="presParOf" srcId="{3611A442-AFDE-49C8-97A2-D04DE186FAC4}" destId="{F11933DD-9A1F-4192-8D32-AA719FC2213E}" srcOrd="13" destOrd="0" presId="urn:microsoft.com/office/officeart/2005/8/layout/cycle8"/>
    <dgm:cxn modelId="{92D69B7D-3C83-4389-AF57-B47EA9944AED}" type="presParOf" srcId="{3611A442-AFDE-49C8-97A2-D04DE186FAC4}" destId="{65E76EA7-82B8-44CE-A345-7166EC2F96EF}" srcOrd="14" destOrd="0" presId="urn:microsoft.com/office/officeart/2005/8/layout/cycle8"/>
    <dgm:cxn modelId="{C052F6F1-B05D-4717-A7CE-944A72117FED}" type="presParOf" srcId="{3611A442-AFDE-49C8-97A2-D04DE186FAC4}" destId="{74C4D5CE-6B53-4000-9492-B74B2249DD42}" srcOrd="15" destOrd="0" presId="urn:microsoft.com/office/officeart/2005/8/layout/cycle8"/>
    <dgm:cxn modelId="{35BB0AEE-D9BA-4CAE-81C7-BE4E2FA2A546}" type="presParOf" srcId="{3611A442-AFDE-49C8-97A2-D04DE186FAC4}" destId="{84F81803-7A11-4BDE-A97B-ED7CB0D45709}" srcOrd="16" destOrd="0" presId="urn:microsoft.com/office/officeart/2005/8/layout/cycle8"/>
    <dgm:cxn modelId="{FFFE51C0-AF7B-4ACD-A8F1-B57AF6152B34}" type="presParOf" srcId="{3611A442-AFDE-49C8-97A2-D04DE186FAC4}" destId="{A2C11727-6553-4D57-9EA8-F97CCDEAC356}" srcOrd="17" destOrd="0" presId="urn:microsoft.com/office/officeart/2005/8/layout/cycle8"/>
    <dgm:cxn modelId="{5250A49B-63BE-426D-8747-7B7A7B630312}" type="presParOf" srcId="{3611A442-AFDE-49C8-97A2-D04DE186FAC4}" destId="{12E2F982-9061-4E50-9315-038A8BFAC95F}" srcOrd="18" destOrd="0" presId="urn:microsoft.com/office/officeart/2005/8/layout/cycle8"/>
    <dgm:cxn modelId="{E2E9EE41-AD2D-4BF6-8D97-0A6E2AF3DC01}" type="presParOf" srcId="{3611A442-AFDE-49C8-97A2-D04DE186FAC4}" destId="{1D61B899-C0DC-45D1-92A3-D898298928AE}" srcOrd="1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395916-AF18-47A1-83E1-E5EF94926C7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E39965BA-FB3C-4B8E-A6BF-4FFDC751BD76}">
      <dgm:prSet phldrT="[Text]"/>
      <dgm:spPr/>
      <dgm:t>
        <a:bodyPr/>
        <a:lstStyle/>
        <a:p>
          <a:r>
            <a:rPr lang="de-DE" dirty="0"/>
            <a:t>Einführung in Digitale Barrierefreiheit</a:t>
          </a:r>
        </a:p>
      </dgm:t>
    </dgm:pt>
    <dgm:pt modelId="{08C55EF4-6C07-4166-BBCA-9F4DECC491BE}" type="parTrans" cxnId="{C783C8C5-5F2B-4CF2-BBE3-0ADAF8CD12A3}">
      <dgm:prSet/>
      <dgm:spPr/>
      <dgm:t>
        <a:bodyPr/>
        <a:lstStyle/>
        <a:p>
          <a:endParaRPr lang="de-DE"/>
        </a:p>
      </dgm:t>
    </dgm:pt>
    <dgm:pt modelId="{90FCEDC3-5C38-4342-A5F7-93101868FD2D}" type="sibTrans" cxnId="{C783C8C5-5F2B-4CF2-BBE3-0ADAF8CD12A3}">
      <dgm:prSet/>
      <dgm:spPr/>
      <dgm:t>
        <a:bodyPr/>
        <a:lstStyle/>
        <a:p>
          <a:endParaRPr lang="de-DE"/>
        </a:p>
      </dgm:t>
    </dgm:pt>
    <dgm:pt modelId="{59A55793-B3C3-4DDD-9C38-1EDA922C8414}">
      <dgm:prSet phldrT="[Text]"/>
      <dgm:spPr/>
      <dgm:t>
        <a:bodyPr/>
        <a:lstStyle/>
        <a:p>
          <a:r>
            <a:rPr lang="de-DE" dirty="0"/>
            <a:t>Vielfalt der Benutzerbedürfnisse</a:t>
          </a:r>
        </a:p>
      </dgm:t>
    </dgm:pt>
    <dgm:pt modelId="{22D94938-0A5B-4417-B859-12BCEAC27C3C}" type="parTrans" cxnId="{7F8D47A8-1500-4574-AD9D-D2A5D147B90C}">
      <dgm:prSet/>
      <dgm:spPr/>
      <dgm:t>
        <a:bodyPr/>
        <a:lstStyle/>
        <a:p>
          <a:endParaRPr lang="de-DE"/>
        </a:p>
      </dgm:t>
    </dgm:pt>
    <dgm:pt modelId="{446BD4E6-5BAE-41FF-BED5-DC7D077CE515}" type="sibTrans" cxnId="{7F8D47A8-1500-4574-AD9D-D2A5D147B90C}">
      <dgm:prSet/>
      <dgm:spPr/>
      <dgm:t>
        <a:bodyPr/>
        <a:lstStyle/>
        <a:p>
          <a:endParaRPr lang="de-DE"/>
        </a:p>
      </dgm:t>
    </dgm:pt>
    <dgm:pt modelId="{887E3A97-94A7-4D60-A64A-62F590863EA9}">
      <dgm:prSet phldrT="[Text]"/>
      <dgm:spPr/>
      <dgm:t>
        <a:bodyPr/>
        <a:lstStyle/>
        <a:p>
          <a:r>
            <a:rPr lang="de-DE" dirty="0"/>
            <a:t>Multimedia</a:t>
          </a:r>
        </a:p>
      </dgm:t>
    </dgm:pt>
    <dgm:pt modelId="{5607D544-FAE3-4F83-ADEC-48CF872BC4ED}" type="parTrans" cxnId="{62DFCF27-216A-490D-8B25-7B724A8C53A9}">
      <dgm:prSet/>
      <dgm:spPr/>
      <dgm:t>
        <a:bodyPr/>
        <a:lstStyle/>
        <a:p>
          <a:endParaRPr lang="de-DE"/>
        </a:p>
      </dgm:t>
    </dgm:pt>
    <dgm:pt modelId="{10B3159E-07EE-42DB-B11A-A16412940554}" type="sibTrans" cxnId="{62DFCF27-216A-490D-8B25-7B724A8C53A9}">
      <dgm:prSet/>
      <dgm:spPr/>
      <dgm:t>
        <a:bodyPr/>
        <a:lstStyle/>
        <a:p>
          <a:endParaRPr lang="de-DE"/>
        </a:p>
      </dgm:t>
    </dgm:pt>
    <dgm:pt modelId="{A9A95745-D3F8-4FCB-8929-86796CD56458}">
      <dgm:prSet phldrT="[Text]"/>
      <dgm:spPr/>
      <dgm:t>
        <a:bodyPr/>
        <a:lstStyle/>
        <a:p>
          <a:r>
            <a:rPr lang="de-DE" dirty="0"/>
            <a:t>Word-Dokumente</a:t>
          </a:r>
        </a:p>
      </dgm:t>
    </dgm:pt>
    <dgm:pt modelId="{2F85E76D-FE38-453B-BEC3-0CF59AE65165}" type="parTrans" cxnId="{32D0171E-8F88-432B-9785-65C8847706D2}">
      <dgm:prSet/>
      <dgm:spPr/>
      <dgm:t>
        <a:bodyPr/>
        <a:lstStyle/>
        <a:p>
          <a:endParaRPr lang="de-DE"/>
        </a:p>
      </dgm:t>
    </dgm:pt>
    <dgm:pt modelId="{FCE90941-042D-4B61-ADBD-5BF92CAAFEE2}" type="sibTrans" cxnId="{32D0171E-8F88-432B-9785-65C8847706D2}">
      <dgm:prSet/>
      <dgm:spPr/>
      <dgm:t>
        <a:bodyPr/>
        <a:lstStyle/>
        <a:p>
          <a:endParaRPr lang="de-DE"/>
        </a:p>
      </dgm:t>
    </dgm:pt>
    <dgm:pt modelId="{E03F281E-8655-4F75-95E6-DA2FFD09E55A}">
      <dgm:prSet phldrT="[Text]"/>
      <dgm:spPr/>
      <dgm:t>
        <a:bodyPr/>
        <a:lstStyle/>
        <a:p>
          <a:r>
            <a:rPr lang="de-DE" dirty="0"/>
            <a:t>PowerPoint-Folien</a:t>
          </a:r>
        </a:p>
      </dgm:t>
    </dgm:pt>
    <dgm:pt modelId="{1AA35E0E-6438-410A-A797-442F9308DF5A}" type="parTrans" cxnId="{3138FC80-6D78-48B0-BCCD-6C2AC982ED78}">
      <dgm:prSet/>
      <dgm:spPr/>
      <dgm:t>
        <a:bodyPr/>
        <a:lstStyle/>
        <a:p>
          <a:endParaRPr lang="de-DE"/>
        </a:p>
      </dgm:t>
    </dgm:pt>
    <dgm:pt modelId="{8E205BD3-2CC4-4A6E-9C70-EC9A53E9B366}" type="sibTrans" cxnId="{3138FC80-6D78-48B0-BCCD-6C2AC982ED78}">
      <dgm:prSet/>
      <dgm:spPr/>
      <dgm:t>
        <a:bodyPr/>
        <a:lstStyle/>
        <a:p>
          <a:endParaRPr lang="de-DE"/>
        </a:p>
      </dgm:t>
    </dgm:pt>
    <dgm:pt modelId="{50E6D41B-FF16-4A34-BC32-8B5255641467}">
      <dgm:prSet phldrT="[Text]"/>
      <dgm:spPr/>
      <dgm:t>
        <a:bodyPr/>
        <a:lstStyle/>
        <a:p>
          <a:r>
            <a:rPr lang="de-DE" dirty="0"/>
            <a:t>PDF-Dokumente</a:t>
          </a:r>
        </a:p>
      </dgm:t>
    </dgm:pt>
    <dgm:pt modelId="{A7CE8001-DE26-4DEE-9160-25E1996C1F7C}" type="parTrans" cxnId="{03864BDD-A6C6-4746-A991-81EEEC51487D}">
      <dgm:prSet/>
      <dgm:spPr/>
      <dgm:t>
        <a:bodyPr/>
        <a:lstStyle/>
        <a:p>
          <a:endParaRPr lang="de-DE"/>
        </a:p>
      </dgm:t>
    </dgm:pt>
    <dgm:pt modelId="{C09D0D41-AE45-4EB3-AACF-E42631E25636}" type="sibTrans" cxnId="{03864BDD-A6C6-4746-A991-81EEEC51487D}">
      <dgm:prSet/>
      <dgm:spPr/>
      <dgm:t>
        <a:bodyPr/>
        <a:lstStyle/>
        <a:p>
          <a:endParaRPr lang="de-DE"/>
        </a:p>
      </dgm:t>
    </dgm:pt>
    <dgm:pt modelId="{B58C345B-A24E-4CCE-AFFA-D46BE9760958}">
      <dgm:prSet phldrT="[Text]"/>
      <dgm:spPr/>
      <dgm:t>
        <a:bodyPr/>
        <a:lstStyle/>
        <a:p>
          <a:r>
            <a:rPr lang="de-DE" dirty="0"/>
            <a:t>PDF-Formulare</a:t>
          </a:r>
        </a:p>
      </dgm:t>
    </dgm:pt>
    <dgm:pt modelId="{B0618AFA-7058-439B-9469-03B59E74181E}" type="parTrans" cxnId="{5026B04F-3BE4-4702-8BF6-FAE0B9F1B7EB}">
      <dgm:prSet/>
      <dgm:spPr/>
      <dgm:t>
        <a:bodyPr/>
        <a:lstStyle/>
        <a:p>
          <a:endParaRPr lang="de-DE"/>
        </a:p>
      </dgm:t>
    </dgm:pt>
    <dgm:pt modelId="{76AF6D78-E180-41F7-B075-5D4518CB0862}" type="sibTrans" cxnId="{5026B04F-3BE4-4702-8BF6-FAE0B9F1B7EB}">
      <dgm:prSet/>
      <dgm:spPr/>
      <dgm:t>
        <a:bodyPr/>
        <a:lstStyle/>
        <a:p>
          <a:endParaRPr lang="de-DE"/>
        </a:p>
      </dgm:t>
    </dgm:pt>
    <dgm:pt modelId="{C5696E42-B36A-41CE-93AA-5B86F02232DF}">
      <dgm:prSet phldrT="[Text]"/>
      <dgm:spPr/>
      <dgm:t>
        <a:bodyPr/>
        <a:lstStyle/>
        <a:p>
          <a:r>
            <a:rPr lang="de-DE" dirty="0"/>
            <a:t>Veranstaltungen</a:t>
          </a:r>
        </a:p>
      </dgm:t>
    </dgm:pt>
    <dgm:pt modelId="{0DEBCF99-1585-4931-993B-795D9BEB48E4}" type="parTrans" cxnId="{92153D99-C2E7-4FEF-A1B6-E8A3B797C4A3}">
      <dgm:prSet/>
      <dgm:spPr/>
      <dgm:t>
        <a:bodyPr/>
        <a:lstStyle/>
        <a:p>
          <a:endParaRPr lang="de-DE"/>
        </a:p>
      </dgm:t>
    </dgm:pt>
    <dgm:pt modelId="{CDD78BE2-B729-4B68-B477-B90F3F14D3DF}" type="sibTrans" cxnId="{92153D99-C2E7-4FEF-A1B6-E8A3B797C4A3}">
      <dgm:prSet/>
      <dgm:spPr/>
      <dgm:t>
        <a:bodyPr/>
        <a:lstStyle/>
        <a:p>
          <a:endParaRPr lang="de-DE"/>
        </a:p>
      </dgm:t>
    </dgm:pt>
    <dgm:pt modelId="{18F54A31-18D0-4A1A-B5BB-8A849655147C}">
      <dgm:prSet phldrT="[Text]"/>
      <dgm:spPr/>
      <dgm:t>
        <a:bodyPr/>
        <a:lstStyle/>
        <a:p>
          <a:r>
            <a:rPr lang="de-DE" dirty="0"/>
            <a:t>Selbstbewertung von Websites nach BITV-Test</a:t>
          </a:r>
        </a:p>
      </dgm:t>
    </dgm:pt>
    <dgm:pt modelId="{0AD6F232-07FF-49E0-A699-7EE8BD900FDE}" type="parTrans" cxnId="{34DC5651-2E9F-446B-A05E-B1D3DA8FBCF7}">
      <dgm:prSet/>
      <dgm:spPr/>
      <dgm:t>
        <a:bodyPr/>
        <a:lstStyle/>
        <a:p>
          <a:endParaRPr lang="de-DE"/>
        </a:p>
      </dgm:t>
    </dgm:pt>
    <dgm:pt modelId="{36B77E87-2AC8-4617-9367-B71B720B44FB}" type="sibTrans" cxnId="{34DC5651-2E9F-446B-A05E-B1D3DA8FBCF7}">
      <dgm:prSet/>
      <dgm:spPr/>
      <dgm:t>
        <a:bodyPr/>
        <a:lstStyle/>
        <a:p>
          <a:endParaRPr lang="de-DE"/>
        </a:p>
      </dgm:t>
    </dgm:pt>
    <dgm:pt modelId="{B90AE00E-7EFF-48EC-9656-7392501B78D5}">
      <dgm:prSet phldrT="[Text]"/>
      <dgm:spPr/>
      <dgm:t>
        <a:bodyPr/>
        <a:lstStyle/>
        <a:p>
          <a:r>
            <a:rPr lang="de-DE" dirty="0"/>
            <a:t>Vereinfachte Prüfmethode für mobile Apps</a:t>
          </a:r>
        </a:p>
      </dgm:t>
    </dgm:pt>
    <dgm:pt modelId="{D6345FF0-2A55-469E-A0E0-9E295704DE79}" type="parTrans" cxnId="{00E351B2-C294-4D64-9877-44762E3A2C73}">
      <dgm:prSet/>
      <dgm:spPr/>
      <dgm:t>
        <a:bodyPr/>
        <a:lstStyle/>
        <a:p>
          <a:endParaRPr lang="de-DE"/>
        </a:p>
      </dgm:t>
    </dgm:pt>
    <dgm:pt modelId="{9776AF38-647D-47A7-B9FF-449DF847F27F}" type="sibTrans" cxnId="{00E351B2-C294-4D64-9877-44762E3A2C73}">
      <dgm:prSet/>
      <dgm:spPr/>
      <dgm:t>
        <a:bodyPr/>
        <a:lstStyle/>
        <a:p>
          <a:endParaRPr lang="de-DE"/>
        </a:p>
      </dgm:t>
    </dgm:pt>
    <dgm:pt modelId="{B48EB997-F863-4E98-9343-BFE4234B0455}">
      <dgm:prSet phldrT="[Text]"/>
      <dgm:spPr/>
      <dgm:t>
        <a:bodyPr/>
        <a:lstStyle/>
        <a:p>
          <a:r>
            <a:rPr lang="de-DE" dirty="0"/>
            <a:t>Selbstbewertung von mobilen Apps nach BITV-Test</a:t>
          </a:r>
        </a:p>
      </dgm:t>
    </dgm:pt>
    <dgm:pt modelId="{6853FEB1-C493-4B7A-BFA2-35B697C6C886}" type="parTrans" cxnId="{C09A6656-1E2E-46C1-A6FC-687F10E60085}">
      <dgm:prSet/>
      <dgm:spPr/>
      <dgm:t>
        <a:bodyPr/>
        <a:lstStyle/>
        <a:p>
          <a:endParaRPr lang="de-DE"/>
        </a:p>
      </dgm:t>
    </dgm:pt>
    <dgm:pt modelId="{0B75CAE6-2ED8-4D18-B66C-1544700FDCD3}" type="sibTrans" cxnId="{C09A6656-1E2E-46C1-A6FC-687F10E60085}">
      <dgm:prSet/>
      <dgm:spPr/>
      <dgm:t>
        <a:bodyPr/>
        <a:lstStyle/>
        <a:p>
          <a:endParaRPr lang="de-DE"/>
        </a:p>
      </dgm:t>
    </dgm:pt>
    <dgm:pt modelId="{F3012671-E554-47FE-BB44-11AB78F96E68}">
      <dgm:prSet phldrT="[Text]"/>
      <dgm:spPr/>
      <dgm:t>
        <a:bodyPr/>
        <a:lstStyle/>
        <a:p>
          <a:r>
            <a:rPr lang="de-DE"/>
            <a:t>„</a:t>
          </a:r>
          <a:r>
            <a:rPr lang="de-DE" dirty="0"/>
            <a:t>Easy Web Check“</a:t>
          </a:r>
        </a:p>
      </dgm:t>
    </dgm:pt>
    <dgm:pt modelId="{37D03C72-1830-4211-AEF9-2DAB5E478F14}" type="parTrans" cxnId="{881CE52B-D2F6-4A35-ACF6-AEC2436C09D2}">
      <dgm:prSet/>
      <dgm:spPr/>
      <dgm:t>
        <a:bodyPr/>
        <a:lstStyle/>
        <a:p>
          <a:endParaRPr lang="de-DE"/>
        </a:p>
      </dgm:t>
    </dgm:pt>
    <dgm:pt modelId="{5F5AB8CB-0E66-4B11-9008-B9F7A7B399A4}" type="sibTrans" cxnId="{881CE52B-D2F6-4A35-ACF6-AEC2436C09D2}">
      <dgm:prSet/>
      <dgm:spPr/>
      <dgm:t>
        <a:bodyPr/>
        <a:lstStyle/>
        <a:p>
          <a:endParaRPr lang="de-DE"/>
        </a:p>
      </dgm:t>
    </dgm:pt>
    <dgm:pt modelId="{DFE38A8D-BA37-4037-BFBD-CA7480D7869B}" type="pres">
      <dgm:prSet presAssocID="{65395916-AF18-47A1-83E1-E5EF94926C7C}" presName="diagram" presStyleCnt="0">
        <dgm:presLayoutVars>
          <dgm:dir/>
          <dgm:resizeHandles val="exact"/>
        </dgm:presLayoutVars>
      </dgm:prSet>
      <dgm:spPr/>
    </dgm:pt>
    <dgm:pt modelId="{0C98F6EB-EBA0-413E-B730-824E61254077}" type="pres">
      <dgm:prSet presAssocID="{E39965BA-FB3C-4B8E-A6BF-4FFDC751BD76}" presName="node" presStyleLbl="node1" presStyleIdx="0" presStyleCnt="12">
        <dgm:presLayoutVars>
          <dgm:bulletEnabled val="1"/>
        </dgm:presLayoutVars>
      </dgm:prSet>
      <dgm:spPr/>
    </dgm:pt>
    <dgm:pt modelId="{DFD45ADA-5D5C-4A60-B9E9-7FF9247FB5A3}" type="pres">
      <dgm:prSet presAssocID="{90FCEDC3-5C38-4342-A5F7-93101868FD2D}" presName="sibTrans" presStyleCnt="0"/>
      <dgm:spPr/>
    </dgm:pt>
    <dgm:pt modelId="{2AFC5683-F265-4D74-90B4-27695CB4234D}" type="pres">
      <dgm:prSet presAssocID="{59A55793-B3C3-4DDD-9C38-1EDA922C8414}" presName="node" presStyleLbl="node1" presStyleIdx="1" presStyleCnt="12">
        <dgm:presLayoutVars>
          <dgm:bulletEnabled val="1"/>
        </dgm:presLayoutVars>
      </dgm:prSet>
      <dgm:spPr/>
    </dgm:pt>
    <dgm:pt modelId="{37C5C19B-A855-4446-AB7C-09BC0F1D86EF}" type="pres">
      <dgm:prSet presAssocID="{446BD4E6-5BAE-41FF-BED5-DC7D077CE515}" presName="sibTrans" presStyleCnt="0"/>
      <dgm:spPr/>
    </dgm:pt>
    <dgm:pt modelId="{1292C8F2-FFD3-41FD-A4BB-7B7DB751F56D}" type="pres">
      <dgm:prSet presAssocID="{887E3A97-94A7-4D60-A64A-62F590863EA9}" presName="node" presStyleLbl="node1" presStyleIdx="2" presStyleCnt="12">
        <dgm:presLayoutVars>
          <dgm:bulletEnabled val="1"/>
        </dgm:presLayoutVars>
      </dgm:prSet>
      <dgm:spPr/>
    </dgm:pt>
    <dgm:pt modelId="{5165E065-EADF-43AA-8259-21244D9ED493}" type="pres">
      <dgm:prSet presAssocID="{10B3159E-07EE-42DB-B11A-A16412940554}" presName="sibTrans" presStyleCnt="0"/>
      <dgm:spPr/>
    </dgm:pt>
    <dgm:pt modelId="{DAE65131-542A-4CF4-B8E7-C8E2A2FAAEE0}" type="pres">
      <dgm:prSet presAssocID="{A9A95745-D3F8-4FCB-8929-86796CD56458}" presName="node" presStyleLbl="node1" presStyleIdx="3" presStyleCnt="12">
        <dgm:presLayoutVars>
          <dgm:bulletEnabled val="1"/>
        </dgm:presLayoutVars>
      </dgm:prSet>
      <dgm:spPr/>
    </dgm:pt>
    <dgm:pt modelId="{2D06F746-AE94-4288-BC39-C5249C07C057}" type="pres">
      <dgm:prSet presAssocID="{FCE90941-042D-4B61-ADBD-5BF92CAAFEE2}" presName="sibTrans" presStyleCnt="0"/>
      <dgm:spPr/>
    </dgm:pt>
    <dgm:pt modelId="{001E2D11-FD97-4D91-8825-F992B52D442C}" type="pres">
      <dgm:prSet presAssocID="{E03F281E-8655-4F75-95E6-DA2FFD09E55A}" presName="node" presStyleLbl="node1" presStyleIdx="4" presStyleCnt="12">
        <dgm:presLayoutVars>
          <dgm:bulletEnabled val="1"/>
        </dgm:presLayoutVars>
      </dgm:prSet>
      <dgm:spPr/>
    </dgm:pt>
    <dgm:pt modelId="{4AE0404E-2D3C-4F00-8DA8-4BBB87DD1F7C}" type="pres">
      <dgm:prSet presAssocID="{8E205BD3-2CC4-4A6E-9C70-EC9A53E9B366}" presName="sibTrans" presStyleCnt="0"/>
      <dgm:spPr/>
    </dgm:pt>
    <dgm:pt modelId="{2C376486-CA41-4334-B74A-6BFA73C3AD42}" type="pres">
      <dgm:prSet presAssocID="{50E6D41B-FF16-4A34-BC32-8B5255641467}" presName="node" presStyleLbl="node1" presStyleIdx="5" presStyleCnt="12">
        <dgm:presLayoutVars>
          <dgm:bulletEnabled val="1"/>
        </dgm:presLayoutVars>
      </dgm:prSet>
      <dgm:spPr/>
    </dgm:pt>
    <dgm:pt modelId="{2819DF72-6681-495D-A7A8-55406E952D28}" type="pres">
      <dgm:prSet presAssocID="{C09D0D41-AE45-4EB3-AACF-E42631E25636}" presName="sibTrans" presStyleCnt="0"/>
      <dgm:spPr/>
    </dgm:pt>
    <dgm:pt modelId="{C4B230CE-9FFC-4542-9462-FE1968DF4C1C}" type="pres">
      <dgm:prSet presAssocID="{B58C345B-A24E-4CCE-AFFA-D46BE9760958}" presName="node" presStyleLbl="node1" presStyleIdx="6" presStyleCnt="12">
        <dgm:presLayoutVars>
          <dgm:bulletEnabled val="1"/>
        </dgm:presLayoutVars>
      </dgm:prSet>
      <dgm:spPr/>
    </dgm:pt>
    <dgm:pt modelId="{1A27DA85-0EA3-42A2-883C-71D4FC13C9AE}" type="pres">
      <dgm:prSet presAssocID="{76AF6D78-E180-41F7-B075-5D4518CB0862}" presName="sibTrans" presStyleCnt="0"/>
      <dgm:spPr/>
    </dgm:pt>
    <dgm:pt modelId="{5F5A1943-2FDE-462A-AA4A-60604245ACFE}" type="pres">
      <dgm:prSet presAssocID="{C5696E42-B36A-41CE-93AA-5B86F02232DF}" presName="node" presStyleLbl="node1" presStyleIdx="7" presStyleCnt="12">
        <dgm:presLayoutVars>
          <dgm:bulletEnabled val="1"/>
        </dgm:presLayoutVars>
      </dgm:prSet>
      <dgm:spPr/>
    </dgm:pt>
    <dgm:pt modelId="{0E20E183-0EF0-4967-80B8-3B12B1A8290C}" type="pres">
      <dgm:prSet presAssocID="{CDD78BE2-B729-4B68-B477-B90F3F14D3DF}" presName="sibTrans" presStyleCnt="0"/>
      <dgm:spPr/>
    </dgm:pt>
    <dgm:pt modelId="{583E8E83-5FED-4426-B4BF-CDF0F1929C53}" type="pres">
      <dgm:prSet presAssocID="{F3012671-E554-47FE-BB44-11AB78F96E68}" presName="node" presStyleLbl="node1" presStyleIdx="8" presStyleCnt="12">
        <dgm:presLayoutVars>
          <dgm:bulletEnabled val="1"/>
        </dgm:presLayoutVars>
      </dgm:prSet>
      <dgm:spPr/>
    </dgm:pt>
    <dgm:pt modelId="{6F146A20-C86F-41BE-BCE6-10EFF43F4E65}" type="pres">
      <dgm:prSet presAssocID="{5F5AB8CB-0E66-4B11-9008-B9F7A7B399A4}" presName="sibTrans" presStyleCnt="0"/>
      <dgm:spPr/>
    </dgm:pt>
    <dgm:pt modelId="{403B08EC-9EE8-48C6-A814-8C5D65A75A09}" type="pres">
      <dgm:prSet presAssocID="{18F54A31-18D0-4A1A-B5BB-8A849655147C}" presName="node" presStyleLbl="node1" presStyleIdx="9" presStyleCnt="12">
        <dgm:presLayoutVars>
          <dgm:bulletEnabled val="1"/>
        </dgm:presLayoutVars>
      </dgm:prSet>
      <dgm:spPr/>
    </dgm:pt>
    <dgm:pt modelId="{4290A805-BB36-4739-8203-8C28820CA4C0}" type="pres">
      <dgm:prSet presAssocID="{36B77E87-2AC8-4617-9367-B71B720B44FB}" presName="sibTrans" presStyleCnt="0"/>
      <dgm:spPr/>
    </dgm:pt>
    <dgm:pt modelId="{54B24AA5-3CC2-4E66-B35B-E485EF0DE02B}" type="pres">
      <dgm:prSet presAssocID="{B90AE00E-7EFF-48EC-9656-7392501B78D5}" presName="node" presStyleLbl="node1" presStyleIdx="10" presStyleCnt="12">
        <dgm:presLayoutVars>
          <dgm:bulletEnabled val="1"/>
        </dgm:presLayoutVars>
      </dgm:prSet>
      <dgm:spPr/>
    </dgm:pt>
    <dgm:pt modelId="{1E84E6BB-B647-49A7-BFB4-928E883619C4}" type="pres">
      <dgm:prSet presAssocID="{9776AF38-647D-47A7-B9FF-449DF847F27F}" presName="sibTrans" presStyleCnt="0"/>
      <dgm:spPr/>
    </dgm:pt>
    <dgm:pt modelId="{F886F4D5-348E-4424-A69D-B1475D889C59}" type="pres">
      <dgm:prSet presAssocID="{B48EB997-F863-4E98-9343-BFE4234B0455}" presName="node" presStyleLbl="node1" presStyleIdx="11" presStyleCnt="12">
        <dgm:presLayoutVars>
          <dgm:bulletEnabled val="1"/>
        </dgm:presLayoutVars>
      </dgm:prSet>
      <dgm:spPr/>
    </dgm:pt>
  </dgm:ptLst>
  <dgm:cxnLst>
    <dgm:cxn modelId="{9E90ED0A-0916-411B-98E3-E5E7868B0DFF}" type="presOf" srcId="{A9A95745-D3F8-4FCB-8929-86796CD56458}" destId="{DAE65131-542A-4CF4-B8E7-C8E2A2FAAEE0}" srcOrd="0" destOrd="0" presId="urn:microsoft.com/office/officeart/2005/8/layout/default"/>
    <dgm:cxn modelId="{26F5F715-8D36-4E2C-8E75-8FFBFF730081}" type="presOf" srcId="{B58C345B-A24E-4CCE-AFFA-D46BE9760958}" destId="{C4B230CE-9FFC-4542-9462-FE1968DF4C1C}" srcOrd="0" destOrd="0" presId="urn:microsoft.com/office/officeart/2005/8/layout/default"/>
    <dgm:cxn modelId="{32D0171E-8F88-432B-9785-65C8847706D2}" srcId="{65395916-AF18-47A1-83E1-E5EF94926C7C}" destId="{A9A95745-D3F8-4FCB-8929-86796CD56458}" srcOrd="3" destOrd="0" parTransId="{2F85E76D-FE38-453B-BEC3-0CF59AE65165}" sibTransId="{FCE90941-042D-4B61-ADBD-5BF92CAAFEE2}"/>
    <dgm:cxn modelId="{7BEE7025-E2FE-49D7-B0CE-78B6051C4494}" type="presOf" srcId="{887E3A97-94A7-4D60-A64A-62F590863EA9}" destId="{1292C8F2-FFD3-41FD-A4BB-7B7DB751F56D}" srcOrd="0" destOrd="0" presId="urn:microsoft.com/office/officeart/2005/8/layout/default"/>
    <dgm:cxn modelId="{62DFCF27-216A-490D-8B25-7B724A8C53A9}" srcId="{65395916-AF18-47A1-83E1-E5EF94926C7C}" destId="{887E3A97-94A7-4D60-A64A-62F590863EA9}" srcOrd="2" destOrd="0" parTransId="{5607D544-FAE3-4F83-ADEC-48CF872BC4ED}" sibTransId="{10B3159E-07EE-42DB-B11A-A16412940554}"/>
    <dgm:cxn modelId="{881CE52B-D2F6-4A35-ACF6-AEC2436C09D2}" srcId="{65395916-AF18-47A1-83E1-E5EF94926C7C}" destId="{F3012671-E554-47FE-BB44-11AB78F96E68}" srcOrd="8" destOrd="0" parTransId="{37D03C72-1830-4211-AEF9-2DAB5E478F14}" sibTransId="{5F5AB8CB-0E66-4B11-9008-B9F7A7B399A4}"/>
    <dgm:cxn modelId="{8339BD2F-A0D5-405E-BFE3-EDFD9870F647}" type="presOf" srcId="{F3012671-E554-47FE-BB44-11AB78F96E68}" destId="{583E8E83-5FED-4426-B4BF-CDF0F1929C53}" srcOrd="0" destOrd="0" presId="urn:microsoft.com/office/officeart/2005/8/layout/default"/>
    <dgm:cxn modelId="{73FC4F34-C6EB-413D-9A79-2CE36FAF7318}" type="presOf" srcId="{59A55793-B3C3-4DDD-9C38-1EDA922C8414}" destId="{2AFC5683-F265-4D74-90B4-27695CB4234D}" srcOrd="0" destOrd="0" presId="urn:microsoft.com/office/officeart/2005/8/layout/default"/>
    <dgm:cxn modelId="{44538465-CE3E-4FA3-9656-9A1EE765427A}" type="presOf" srcId="{B90AE00E-7EFF-48EC-9656-7392501B78D5}" destId="{54B24AA5-3CC2-4E66-B35B-E485EF0DE02B}" srcOrd="0" destOrd="0" presId="urn:microsoft.com/office/officeart/2005/8/layout/default"/>
    <dgm:cxn modelId="{73B31847-9043-47E1-9BED-5DF3DC97E0A7}" type="presOf" srcId="{50E6D41B-FF16-4A34-BC32-8B5255641467}" destId="{2C376486-CA41-4334-B74A-6BFA73C3AD42}" srcOrd="0" destOrd="0" presId="urn:microsoft.com/office/officeart/2005/8/layout/default"/>
    <dgm:cxn modelId="{6230EE6A-D510-4D44-A947-40A29D56EEBA}" type="presOf" srcId="{E39965BA-FB3C-4B8E-A6BF-4FFDC751BD76}" destId="{0C98F6EB-EBA0-413E-B730-824E61254077}" srcOrd="0" destOrd="0" presId="urn:microsoft.com/office/officeart/2005/8/layout/default"/>
    <dgm:cxn modelId="{7661276D-031A-498D-A67A-AFAC36F48E72}" type="presOf" srcId="{E03F281E-8655-4F75-95E6-DA2FFD09E55A}" destId="{001E2D11-FD97-4D91-8825-F992B52D442C}" srcOrd="0" destOrd="0" presId="urn:microsoft.com/office/officeart/2005/8/layout/default"/>
    <dgm:cxn modelId="{5026B04F-3BE4-4702-8BF6-FAE0B9F1B7EB}" srcId="{65395916-AF18-47A1-83E1-E5EF94926C7C}" destId="{B58C345B-A24E-4CCE-AFFA-D46BE9760958}" srcOrd="6" destOrd="0" parTransId="{B0618AFA-7058-439B-9469-03B59E74181E}" sibTransId="{76AF6D78-E180-41F7-B075-5D4518CB0862}"/>
    <dgm:cxn modelId="{34DC5651-2E9F-446B-A05E-B1D3DA8FBCF7}" srcId="{65395916-AF18-47A1-83E1-E5EF94926C7C}" destId="{18F54A31-18D0-4A1A-B5BB-8A849655147C}" srcOrd="9" destOrd="0" parTransId="{0AD6F232-07FF-49E0-A699-7EE8BD900FDE}" sibTransId="{36B77E87-2AC8-4617-9367-B71B720B44FB}"/>
    <dgm:cxn modelId="{C09A6656-1E2E-46C1-A6FC-687F10E60085}" srcId="{65395916-AF18-47A1-83E1-E5EF94926C7C}" destId="{B48EB997-F863-4E98-9343-BFE4234B0455}" srcOrd="11" destOrd="0" parTransId="{6853FEB1-C493-4B7A-BFA2-35B697C6C886}" sibTransId="{0B75CAE6-2ED8-4D18-B66C-1544700FDCD3}"/>
    <dgm:cxn modelId="{95F8487A-1E9B-41D0-9E5C-1F65539C90BA}" type="presOf" srcId="{65395916-AF18-47A1-83E1-E5EF94926C7C}" destId="{DFE38A8D-BA37-4037-BFBD-CA7480D7869B}" srcOrd="0" destOrd="0" presId="urn:microsoft.com/office/officeart/2005/8/layout/default"/>
    <dgm:cxn modelId="{040C7D7E-341B-490C-AE41-1D9821E05FE4}" type="presOf" srcId="{C5696E42-B36A-41CE-93AA-5B86F02232DF}" destId="{5F5A1943-2FDE-462A-AA4A-60604245ACFE}" srcOrd="0" destOrd="0" presId="urn:microsoft.com/office/officeart/2005/8/layout/default"/>
    <dgm:cxn modelId="{3138FC80-6D78-48B0-BCCD-6C2AC982ED78}" srcId="{65395916-AF18-47A1-83E1-E5EF94926C7C}" destId="{E03F281E-8655-4F75-95E6-DA2FFD09E55A}" srcOrd="4" destOrd="0" parTransId="{1AA35E0E-6438-410A-A797-442F9308DF5A}" sibTransId="{8E205BD3-2CC4-4A6E-9C70-EC9A53E9B366}"/>
    <dgm:cxn modelId="{92153D99-C2E7-4FEF-A1B6-E8A3B797C4A3}" srcId="{65395916-AF18-47A1-83E1-E5EF94926C7C}" destId="{C5696E42-B36A-41CE-93AA-5B86F02232DF}" srcOrd="7" destOrd="0" parTransId="{0DEBCF99-1585-4931-993B-795D9BEB48E4}" sibTransId="{CDD78BE2-B729-4B68-B477-B90F3F14D3DF}"/>
    <dgm:cxn modelId="{7F8D47A8-1500-4574-AD9D-D2A5D147B90C}" srcId="{65395916-AF18-47A1-83E1-E5EF94926C7C}" destId="{59A55793-B3C3-4DDD-9C38-1EDA922C8414}" srcOrd="1" destOrd="0" parTransId="{22D94938-0A5B-4417-B859-12BCEAC27C3C}" sibTransId="{446BD4E6-5BAE-41FF-BED5-DC7D077CE515}"/>
    <dgm:cxn modelId="{00E351B2-C294-4D64-9877-44762E3A2C73}" srcId="{65395916-AF18-47A1-83E1-E5EF94926C7C}" destId="{B90AE00E-7EFF-48EC-9656-7392501B78D5}" srcOrd="10" destOrd="0" parTransId="{D6345FF0-2A55-469E-A0E0-9E295704DE79}" sibTransId="{9776AF38-647D-47A7-B9FF-449DF847F27F}"/>
    <dgm:cxn modelId="{C783C8C5-5F2B-4CF2-BBE3-0ADAF8CD12A3}" srcId="{65395916-AF18-47A1-83E1-E5EF94926C7C}" destId="{E39965BA-FB3C-4B8E-A6BF-4FFDC751BD76}" srcOrd="0" destOrd="0" parTransId="{08C55EF4-6C07-4166-BBCA-9F4DECC491BE}" sibTransId="{90FCEDC3-5C38-4342-A5F7-93101868FD2D}"/>
    <dgm:cxn modelId="{81CE79CD-AC7A-46AA-AE8F-611B94C088BB}" type="presOf" srcId="{B48EB997-F863-4E98-9343-BFE4234B0455}" destId="{F886F4D5-348E-4424-A69D-B1475D889C59}" srcOrd="0" destOrd="0" presId="urn:microsoft.com/office/officeart/2005/8/layout/default"/>
    <dgm:cxn modelId="{03864BDD-A6C6-4746-A991-81EEEC51487D}" srcId="{65395916-AF18-47A1-83E1-E5EF94926C7C}" destId="{50E6D41B-FF16-4A34-BC32-8B5255641467}" srcOrd="5" destOrd="0" parTransId="{A7CE8001-DE26-4DEE-9160-25E1996C1F7C}" sibTransId="{C09D0D41-AE45-4EB3-AACF-E42631E25636}"/>
    <dgm:cxn modelId="{FC053FE2-83D2-4192-9DE3-04F3572EAA88}" type="presOf" srcId="{18F54A31-18D0-4A1A-B5BB-8A849655147C}" destId="{403B08EC-9EE8-48C6-A814-8C5D65A75A09}" srcOrd="0" destOrd="0" presId="urn:microsoft.com/office/officeart/2005/8/layout/default"/>
    <dgm:cxn modelId="{EEF492B0-EE3D-4208-AE30-0240B5D73E89}" type="presParOf" srcId="{DFE38A8D-BA37-4037-BFBD-CA7480D7869B}" destId="{0C98F6EB-EBA0-413E-B730-824E61254077}" srcOrd="0" destOrd="0" presId="urn:microsoft.com/office/officeart/2005/8/layout/default"/>
    <dgm:cxn modelId="{0CF602D6-32F1-4324-97DB-739A7105FB1A}" type="presParOf" srcId="{DFE38A8D-BA37-4037-BFBD-CA7480D7869B}" destId="{DFD45ADA-5D5C-4A60-B9E9-7FF9247FB5A3}" srcOrd="1" destOrd="0" presId="urn:microsoft.com/office/officeart/2005/8/layout/default"/>
    <dgm:cxn modelId="{47ACBAAB-DAAE-464D-886F-562D3D0C3B8A}" type="presParOf" srcId="{DFE38A8D-BA37-4037-BFBD-CA7480D7869B}" destId="{2AFC5683-F265-4D74-90B4-27695CB4234D}" srcOrd="2" destOrd="0" presId="urn:microsoft.com/office/officeart/2005/8/layout/default"/>
    <dgm:cxn modelId="{EA0663D1-50F2-48D6-B9DD-C21BE2DDC187}" type="presParOf" srcId="{DFE38A8D-BA37-4037-BFBD-CA7480D7869B}" destId="{37C5C19B-A855-4446-AB7C-09BC0F1D86EF}" srcOrd="3" destOrd="0" presId="urn:microsoft.com/office/officeart/2005/8/layout/default"/>
    <dgm:cxn modelId="{3344C07D-A9DD-42AB-A929-4E380E1EABA8}" type="presParOf" srcId="{DFE38A8D-BA37-4037-BFBD-CA7480D7869B}" destId="{1292C8F2-FFD3-41FD-A4BB-7B7DB751F56D}" srcOrd="4" destOrd="0" presId="urn:microsoft.com/office/officeart/2005/8/layout/default"/>
    <dgm:cxn modelId="{E36BC37F-F802-445A-9CDA-C0E6E59FA9DA}" type="presParOf" srcId="{DFE38A8D-BA37-4037-BFBD-CA7480D7869B}" destId="{5165E065-EADF-43AA-8259-21244D9ED493}" srcOrd="5" destOrd="0" presId="urn:microsoft.com/office/officeart/2005/8/layout/default"/>
    <dgm:cxn modelId="{3E23AC2B-39DE-44FA-B04D-DDECBC37ABA8}" type="presParOf" srcId="{DFE38A8D-BA37-4037-BFBD-CA7480D7869B}" destId="{DAE65131-542A-4CF4-B8E7-C8E2A2FAAEE0}" srcOrd="6" destOrd="0" presId="urn:microsoft.com/office/officeart/2005/8/layout/default"/>
    <dgm:cxn modelId="{064F3F36-ABD9-4639-B7FC-1374E46A19E1}" type="presParOf" srcId="{DFE38A8D-BA37-4037-BFBD-CA7480D7869B}" destId="{2D06F746-AE94-4288-BC39-C5249C07C057}" srcOrd="7" destOrd="0" presId="urn:microsoft.com/office/officeart/2005/8/layout/default"/>
    <dgm:cxn modelId="{4C998DBB-5335-4FCC-8902-C31CBAC008D6}" type="presParOf" srcId="{DFE38A8D-BA37-4037-BFBD-CA7480D7869B}" destId="{001E2D11-FD97-4D91-8825-F992B52D442C}" srcOrd="8" destOrd="0" presId="urn:microsoft.com/office/officeart/2005/8/layout/default"/>
    <dgm:cxn modelId="{F96719A8-4E59-4F23-B8FD-6DE3262B4837}" type="presParOf" srcId="{DFE38A8D-BA37-4037-BFBD-CA7480D7869B}" destId="{4AE0404E-2D3C-4F00-8DA8-4BBB87DD1F7C}" srcOrd="9" destOrd="0" presId="urn:microsoft.com/office/officeart/2005/8/layout/default"/>
    <dgm:cxn modelId="{0697DB7C-C46B-4F54-8F80-86331A747BCD}" type="presParOf" srcId="{DFE38A8D-BA37-4037-BFBD-CA7480D7869B}" destId="{2C376486-CA41-4334-B74A-6BFA73C3AD42}" srcOrd="10" destOrd="0" presId="urn:microsoft.com/office/officeart/2005/8/layout/default"/>
    <dgm:cxn modelId="{0490BE35-CCB0-4699-97D5-521B018D37E9}" type="presParOf" srcId="{DFE38A8D-BA37-4037-BFBD-CA7480D7869B}" destId="{2819DF72-6681-495D-A7A8-55406E952D28}" srcOrd="11" destOrd="0" presId="urn:microsoft.com/office/officeart/2005/8/layout/default"/>
    <dgm:cxn modelId="{46F969F2-FB0C-40F5-B4FF-FAC1571FE1BE}" type="presParOf" srcId="{DFE38A8D-BA37-4037-BFBD-CA7480D7869B}" destId="{C4B230CE-9FFC-4542-9462-FE1968DF4C1C}" srcOrd="12" destOrd="0" presId="urn:microsoft.com/office/officeart/2005/8/layout/default"/>
    <dgm:cxn modelId="{EA63967E-33C1-4CF8-8027-814FD5B0A340}" type="presParOf" srcId="{DFE38A8D-BA37-4037-BFBD-CA7480D7869B}" destId="{1A27DA85-0EA3-42A2-883C-71D4FC13C9AE}" srcOrd="13" destOrd="0" presId="urn:microsoft.com/office/officeart/2005/8/layout/default"/>
    <dgm:cxn modelId="{9D9CB9E3-8395-4378-96A0-9F0D5C2C5CDC}" type="presParOf" srcId="{DFE38A8D-BA37-4037-BFBD-CA7480D7869B}" destId="{5F5A1943-2FDE-462A-AA4A-60604245ACFE}" srcOrd="14" destOrd="0" presId="urn:microsoft.com/office/officeart/2005/8/layout/default"/>
    <dgm:cxn modelId="{37505D98-539E-4581-A03F-DD643650C098}" type="presParOf" srcId="{DFE38A8D-BA37-4037-BFBD-CA7480D7869B}" destId="{0E20E183-0EF0-4967-80B8-3B12B1A8290C}" srcOrd="15" destOrd="0" presId="urn:microsoft.com/office/officeart/2005/8/layout/default"/>
    <dgm:cxn modelId="{D451FC9D-5F35-4622-8307-C9F1A1495187}" type="presParOf" srcId="{DFE38A8D-BA37-4037-BFBD-CA7480D7869B}" destId="{583E8E83-5FED-4426-B4BF-CDF0F1929C53}" srcOrd="16" destOrd="0" presId="urn:microsoft.com/office/officeart/2005/8/layout/default"/>
    <dgm:cxn modelId="{77FD15FA-4F0C-41FC-A0FC-653E35BE838A}" type="presParOf" srcId="{DFE38A8D-BA37-4037-BFBD-CA7480D7869B}" destId="{6F146A20-C86F-41BE-BCE6-10EFF43F4E65}" srcOrd="17" destOrd="0" presId="urn:microsoft.com/office/officeart/2005/8/layout/default"/>
    <dgm:cxn modelId="{384F6B93-2E63-44A1-B1F4-1996E7090546}" type="presParOf" srcId="{DFE38A8D-BA37-4037-BFBD-CA7480D7869B}" destId="{403B08EC-9EE8-48C6-A814-8C5D65A75A09}" srcOrd="18" destOrd="0" presId="urn:microsoft.com/office/officeart/2005/8/layout/default"/>
    <dgm:cxn modelId="{881AA614-92D9-4AB1-B92F-93C01E0BBA2F}" type="presParOf" srcId="{DFE38A8D-BA37-4037-BFBD-CA7480D7869B}" destId="{4290A805-BB36-4739-8203-8C28820CA4C0}" srcOrd="19" destOrd="0" presId="urn:microsoft.com/office/officeart/2005/8/layout/default"/>
    <dgm:cxn modelId="{A2DD3ED7-FE62-4C04-AC7E-4D453A4FBFC2}" type="presParOf" srcId="{DFE38A8D-BA37-4037-BFBD-CA7480D7869B}" destId="{54B24AA5-3CC2-4E66-B35B-E485EF0DE02B}" srcOrd="20" destOrd="0" presId="urn:microsoft.com/office/officeart/2005/8/layout/default"/>
    <dgm:cxn modelId="{C8F4F9A5-34A1-4F73-A1DA-256B6C251001}" type="presParOf" srcId="{DFE38A8D-BA37-4037-BFBD-CA7480D7869B}" destId="{1E84E6BB-B647-49A7-BFB4-928E883619C4}" srcOrd="21" destOrd="0" presId="urn:microsoft.com/office/officeart/2005/8/layout/default"/>
    <dgm:cxn modelId="{1DC9043C-19E3-46A5-9DC9-9B35C6C8964A}" type="presParOf" srcId="{DFE38A8D-BA37-4037-BFBD-CA7480D7869B}" destId="{F886F4D5-348E-4424-A69D-B1475D889C59}"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CB9EB-5F9B-4A54-95DA-D9DB32347FB1}">
      <dsp:nvSpPr>
        <dsp:cNvPr id="0" name=""/>
        <dsp:cNvSpPr/>
      </dsp:nvSpPr>
      <dsp:spPr>
        <a:xfrm>
          <a:off x="4550" y="-43475"/>
          <a:ext cx="2737136" cy="4889139"/>
        </a:xfrm>
        <a:prstGeom prst="roundRect">
          <a:avLst>
            <a:gd name="adj" fmla="val 5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9441" rIns="128905" bIns="0" numCol="1" spcCol="1270" anchor="t" anchorCtr="0">
          <a:noAutofit/>
        </a:bodyPr>
        <a:lstStyle/>
        <a:p>
          <a:pPr marL="0" lvl="0" indent="0" algn="r" defTabSz="1289050">
            <a:lnSpc>
              <a:spcPct val="90000"/>
            </a:lnSpc>
            <a:spcBef>
              <a:spcPct val="0"/>
            </a:spcBef>
            <a:spcAft>
              <a:spcPct val="35000"/>
            </a:spcAft>
            <a:buNone/>
          </a:pPr>
          <a:r>
            <a:rPr lang="de-DE" sz="2900" kern="1200" dirty="0"/>
            <a:t>(1) Bestandsaufnahme</a:t>
          </a:r>
        </a:p>
      </dsp:txBody>
      <dsp:txXfrm rot="16200000">
        <a:off x="-1726283" y="1687357"/>
        <a:ext cx="4009094" cy="547427"/>
      </dsp:txXfrm>
    </dsp:sp>
    <dsp:sp modelId="{4B8D96F4-F808-4DE5-888F-C350F508DBC5}">
      <dsp:nvSpPr>
        <dsp:cNvPr id="0" name=""/>
        <dsp:cNvSpPr/>
      </dsp:nvSpPr>
      <dsp:spPr>
        <a:xfrm>
          <a:off x="551977" y="-43475"/>
          <a:ext cx="2039167" cy="48891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de-DE" sz="1800" kern="1200" dirty="0"/>
            <a:t>Öffentliche Websites</a:t>
          </a:r>
        </a:p>
        <a:p>
          <a:pPr marL="0" lvl="0" indent="0" algn="l" defTabSz="800100">
            <a:lnSpc>
              <a:spcPct val="90000"/>
            </a:lnSpc>
            <a:spcBef>
              <a:spcPct val="0"/>
            </a:spcBef>
            <a:spcAft>
              <a:spcPct val="35000"/>
            </a:spcAft>
            <a:buNone/>
          </a:pPr>
          <a:r>
            <a:rPr lang="de-DE" sz="1800" kern="1200" dirty="0"/>
            <a:t>Öffentliche Apps</a:t>
          </a:r>
        </a:p>
        <a:p>
          <a:pPr marL="0" lvl="0" indent="0" algn="l" defTabSz="800100">
            <a:lnSpc>
              <a:spcPct val="90000"/>
            </a:lnSpc>
            <a:spcBef>
              <a:spcPct val="0"/>
            </a:spcBef>
            <a:spcAft>
              <a:spcPct val="35000"/>
            </a:spcAft>
            <a:buNone/>
          </a:pPr>
          <a:r>
            <a:rPr lang="de-DE" sz="1800" kern="1200" dirty="0"/>
            <a:t>Interne Webplattformen</a:t>
          </a:r>
        </a:p>
        <a:p>
          <a:pPr marL="0" lvl="0" indent="0" algn="l" defTabSz="800100">
            <a:lnSpc>
              <a:spcPct val="90000"/>
            </a:lnSpc>
            <a:spcBef>
              <a:spcPct val="0"/>
            </a:spcBef>
            <a:spcAft>
              <a:spcPct val="35000"/>
            </a:spcAft>
            <a:buNone/>
          </a:pPr>
          <a:r>
            <a:rPr lang="de-DE" sz="1800" kern="1200"/>
            <a:t>Interne Apps</a:t>
          </a:r>
          <a:endParaRPr lang="de-DE" sz="1800" kern="1200" dirty="0"/>
        </a:p>
      </dsp:txBody>
      <dsp:txXfrm>
        <a:off x="551977" y="-43475"/>
        <a:ext cx="2039167" cy="4889139"/>
      </dsp:txXfrm>
    </dsp:sp>
    <dsp:sp modelId="{73ACB76F-8583-4176-9E8D-29C6FD7A860E}">
      <dsp:nvSpPr>
        <dsp:cNvPr id="0" name=""/>
        <dsp:cNvSpPr/>
      </dsp:nvSpPr>
      <dsp:spPr>
        <a:xfrm>
          <a:off x="2837487" y="-43475"/>
          <a:ext cx="2737136" cy="4889139"/>
        </a:xfrm>
        <a:prstGeom prst="roundRect">
          <a:avLst>
            <a:gd name="adj" fmla="val 5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marL="0" lvl="0" indent="0" algn="r" defTabSz="1244600">
            <a:lnSpc>
              <a:spcPct val="90000"/>
            </a:lnSpc>
            <a:spcBef>
              <a:spcPct val="0"/>
            </a:spcBef>
            <a:spcAft>
              <a:spcPct val="35000"/>
            </a:spcAft>
            <a:buNone/>
          </a:pPr>
          <a:r>
            <a:rPr lang="de-DE" sz="2800" kern="1200" dirty="0"/>
            <a:t> (2) Strategische Planung</a:t>
          </a:r>
        </a:p>
      </dsp:txBody>
      <dsp:txXfrm rot="16200000">
        <a:off x="1106653" y="1687357"/>
        <a:ext cx="4009094" cy="547427"/>
      </dsp:txXfrm>
    </dsp:sp>
    <dsp:sp modelId="{9A9F562C-3943-4532-AD75-7599977D16D2}">
      <dsp:nvSpPr>
        <dsp:cNvPr id="0" name=""/>
        <dsp:cNvSpPr/>
      </dsp:nvSpPr>
      <dsp:spPr>
        <a:xfrm rot="5400000">
          <a:off x="2609920" y="2565849"/>
          <a:ext cx="482504" cy="410570"/>
        </a:xfrm>
        <a:prstGeom prst="flowChartExtra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4C11F1-BEFD-4E1F-87E3-2998F622D99A}">
      <dsp:nvSpPr>
        <dsp:cNvPr id="0" name=""/>
        <dsp:cNvSpPr/>
      </dsp:nvSpPr>
      <dsp:spPr>
        <a:xfrm>
          <a:off x="3384914" y="-43475"/>
          <a:ext cx="2039167" cy="48891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de-DE" sz="1800" kern="1200" dirty="0"/>
            <a:t>Bewertung der Bestandsaufnahme</a:t>
          </a:r>
        </a:p>
        <a:p>
          <a:pPr marL="0" lvl="0" indent="0" algn="l" defTabSz="800100">
            <a:lnSpc>
              <a:spcPct val="90000"/>
            </a:lnSpc>
            <a:spcBef>
              <a:spcPct val="0"/>
            </a:spcBef>
            <a:spcAft>
              <a:spcPct val="35000"/>
            </a:spcAft>
            <a:buNone/>
          </a:pPr>
          <a:r>
            <a:rPr lang="de-DE" sz="1800" kern="1200" dirty="0"/>
            <a:t>Konkrete Ziele definieren</a:t>
          </a:r>
        </a:p>
        <a:p>
          <a:pPr marL="0" lvl="0" indent="0" algn="l" defTabSz="800100">
            <a:lnSpc>
              <a:spcPct val="90000"/>
            </a:lnSpc>
            <a:spcBef>
              <a:spcPct val="0"/>
            </a:spcBef>
            <a:spcAft>
              <a:spcPct val="35000"/>
            </a:spcAft>
            <a:buNone/>
          </a:pPr>
          <a:r>
            <a:rPr lang="de-DE" sz="1800" kern="1200" dirty="0"/>
            <a:t>Prioritäten festlegen</a:t>
          </a:r>
        </a:p>
        <a:p>
          <a:pPr marL="0" lvl="0" indent="0" algn="l" defTabSz="800100">
            <a:lnSpc>
              <a:spcPct val="90000"/>
            </a:lnSpc>
            <a:spcBef>
              <a:spcPct val="0"/>
            </a:spcBef>
            <a:spcAft>
              <a:spcPct val="35000"/>
            </a:spcAft>
            <a:buNone/>
          </a:pPr>
          <a:r>
            <a:rPr lang="de-DE" sz="1800" kern="1200" dirty="0"/>
            <a:t>Kernbausteine einer Digitalen Barriere-freiheitsinitiative identifizieren</a:t>
          </a:r>
        </a:p>
        <a:p>
          <a:pPr marL="0" lvl="0" indent="0" algn="l" defTabSz="800100">
            <a:lnSpc>
              <a:spcPct val="90000"/>
            </a:lnSpc>
            <a:spcBef>
              <a:spcPct val="0"/>
            </a:spcBef>
            <a:spcAft>
              <a:spcPct val="35000"/>
            </a:spcAft>
            <a:buNone/>
          </a:pPr>
          <a:r>
            <a:rPr lang="de-DE" sz="1800" kern="1200" dirty="0"/>
            <a:t>Ressourcen und Verantwortlichkeiten festlegen</a:t>
          </a:r>
        </a:p>
        <a:p>
          <a:pPr marL="0" lvl="0" indent="0" algn="l" defTabSz="800100">
            <a:lnSpc>
              <a:spcPct val="90000"/>
            </a:lnSpc>
            <a:spcBef>
              <a:spcPct val="0"/>
            </a:spcBef>
            <a:spcAft>
              <a:spcPct val="35000"/>
            </a:spcAft>
            <a:buNone/>
          </a:pPr>
          <a:r>
            <a:rPr lang="de-DE" sz="1800" kern="1200" dirty="0"/>
            <a:t>Umsetzungsplan entwickeln</a:t>
          </a:r>
        </a:p>
        <a:p>
          <a:pPr marL="0" lvl="0" indent="0" algn="l" defTabSz="800100">
            <a:lnSpc>
              <a:spcPct val="90000"/>
            </a:lnSpc>
            <a:spcBef>
              <a:spcPct val="0"/>
            </a:spcBef>
            <a:spcAft>
              <a:spcPct val="35000"/>
            </a:spcAft>
            <a:buNone/>
          </a:pPr>
          <a:r>
            <a:rPr lang="de-DE" sz="1800" b="1" kern="1200" dirty="0"/>
            <a:t>Erklärung zur Barrierefreiheit (§§)</a:t>
          </a:r>
        </a:p>
      </dsp:txBody>
      <dsp:txXfrm>
        <a:off x="3384914" y="-43475"/>
        <a:ext cx="2039167" cy="4889139"/>
      </dsp:txXfrm>
    </dsp:sp>
    <dsp:sp modelId="{B5AD6EA9-628C-4C35-B991-D5C955FA7C86}">
      <dsp:nvSpPr>
        <dsp:cNvPr id="0" name=""/>
        <dsp:cNvSpPr/>
      </dsp:nvSpPr>
      <dsp:spPr>
        <a:xfrm>
          <a:off x="5670423" y="-43475"/>
          <a:ext cx="2737136" cy="4889139"/>
        </a:xfrm>
        <a:prstGeom prst="roundRect">
          <a:avLst>
            <a:gd name="adj" fmla="val 5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marL="0" lvl="0" indent="0" algn="r" defTabSz="1244600">
            <a:lnSpc>
              <a:spcPct val="90000"/>
            </a:lnSpc>
            <a:spcBef>
              <a:spcPct val="0"/>
            </a:spcBef>
            <a:spcAft>
              <a:spcPct val="35000"/>
            </a:spcAft>
            <a:buNone/>
          </a:pPr>
          <a:r>
            <a:rPr lang="de-DE" sz="2800" kern="1200" dirty="0"/>
            <a:t> (3) Awareness &amp; Training</a:t>
          </a:r>
        </a:p>
      </dsp:txBody>
      <dsp:txXfrm rot="16200000">
        <a:off x="3939590" y="1687357"/>
        <a:ext cx="4009094" cy="547427"/>
      </dsp:txXfrm>
    </dsp:sp>
    <dsp:sp modelId="{671AF81C-1E2F-4234-9126-9173EF688645}">
      <dsp:nvSpPr>
        <dsp:cNvPr id="0" name=""/>
        <dsp:cNvSpPr/>
      </dsp:nvSpPr>
      <dsp:spPr>
        <a:xfrm rot="5400000">
          <a:off x="5442857" y="2565849"/>
          <a:ext cx="482504" cy="410570"/>
        </a:xfrm>
        <a:prstGeom prst="flowChartExtra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A87E84-C9B9-4B7F-BF8E-044892AAFF4C}">
      <dsp:nvSpPr>
        <dsp:cNvPr id="0" name=""/>
        <dsp:cNvSpPr/>
      </dsp:nvSpPr>
      <dsp:spPr>
        <a:xfrm>
          <a:off x="6217851" y="-43475"/>
          <a:ext cx="2039167" cy="48891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de-DE" sz="2000" kern="1200" dirty="0"/>
            <a:t>Training in Strategie für Onboarding und Weiterbildung verankern</a:t>
          </a:r>
        </a:p>
        <a:p>
          <a:pPr marL="0" lvl="0" indent="0" algn="l" defTabSz="889000">
            <a:lnSpc>
              <a:spcPct val="90000"/>
            </a:lnSpc>
            <a:spcBef>
              <a:spcPct val="0"/>
            </a:spcBef>
            <a:spcAft>
              <a:spcPct val="35000"/>
            </a:spcAft>
            <a:buNone/>
          </a:pPr>
          <a:r>
            <a:rPr lang="de-DE" sz="2000" kern="1200" dirty="0"/>
            <a:t>Einführung und Grundlagen für alle</a:t>
          </a:r>
        </a:p>
        <a:p>
          <a:pPr marL="0" lvl="0" indent="0" algn="l" defTabSz="889000">
            <a:lnSpc>
              <a:spcPct val="90000"/>
            </a:lnSpc>
            <a:spcBef>
              <a:spcPct val="0"/>
            </a:spcBef>
            <a:spcAft>
              <a:spcPct val="35000"/>
            </a:spcAft>
            <a:buNone/>
          </a:pPr>
          <a:r>
            <a:rPr lang="de-DE" sz="2000" kern="1200" dirty="0"/>
            <a:t>Themenspezifische Fortbildungen je nach Rolle &amp; Aufgabe</a:t>
          </a:r>
        </a:p>
      </dsp:txBody>
      <dsp:txXfrm>
        <a:off x="6217851" y="-43475"/>
        <a:ext cx="2039167" cy="4889139"/>
      </dsp:txXfrm>
    </dsp:sp>
    <dsp:sp modelId="{8C8E4D0F-DD1E-40EA-AF5F-8BE604E44C8E}">
      <dsp:nvSpPr>
        <dsp:cNvPr id="0" name=""/>
        <dsp:cNvSpPr/>
      </dsp:nvSpPr>
      <dsp:spPr>
        <a:xfrm>
          <a:off x="8503360" y="-43475"/>
          <a:ext cx="2737136" cy="4889139"/>
        </a:xfrm>
        <a:prstGeom prst="roundRect">
          <a:avLst>
            <a:gd name="adj" fmla="val 5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6012" rIns="124460" bIns="0" numCol="1" spcCol="1270" anchor="t" anchorCtr="0">
          <a:noAutofit/>
        </a:bodyPr>
        <a:lstStyle/>
        <a:p>
          <a:pPr marL="0" lvl="0" indent="0" algn="r" defTabSz="1244600">
            <a:lnSpc>
              <a:spcPct val="90000"/>
            </a:lnSpc>
            <a:spcBef>
              <a:spcPct val="0"/>
            </a:spcBef>
            <a:spcAft>
              <a:spcPct val="35000"/>
            </a:spcAft>
            <a:buNone/>
          </a:pPr>
          <a:r>
            <a:rPr lang="de-DE" sz="2800" kern="1200" dirty="0"/>
            <a:t>(4) Laufende Maßnahmen</a:t>
          </a:r>
        </a:p>
      </dsp:txBody>
      <dsp:txXfrm rot="16200000">
        <a:off x="6772527" y="1687357"/>
        <a:ext cx="4009094" cy="547427"/>
      </dsp:txXfrm>
    </dsp:sp>
    <dsp:sp modelId="{D2E2CC39-CCAA-4E3D-B87F-B96B59B5A64A}">
      <dsp:nvSpPr>
        <dsp:cNvPr id="0" name=""/>
        <dsp:cNvSpPr/>
      </dsp:nvSpPr>
      <dsp:spPr>
        <a:xfrm rot="5400000">
          <a:off x="8275793" y="2565849"/>
          <a:ext cx="482504" cy="410570"/>
        </a:xfrm>
        <a:prstGeom prst="flowChartExtract">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43FEAD-4026-4A64-A72C-92594A866FF1}">
      <dsp:nvSpPr>
        <dsp:cNvPr id="0" name=""/>
        <dsp:cNvSpPr/>
      </dsp:nvSpPr>
      <dsp:spPr>
        <a:xfrm>
          <a:off x="9050788" y="-43475"/>
          <a:ext cx="2039167" cy="488913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8293" rIns="0" bIns="0" numCol="1" spcCol="1270" anchor="t" anchorCtr="0">
          <a:noAutofit/>
        </a:bodyPr>
        <a:lstStyle/>
        <a:p>
          <a:pPr marL="0" lvl="0" indent="0" algn="l" defTabSz="755650">
            <a:lnSpc>
              <a:spcPct val="90000"/>
            </a:lnSpc>
            <a:spcBef>
              <a:spcPct val="0"/>
            </a:spcBef>
            <a:spcAft>
              <a:spcPct val="35000"/>
            </a:spcAft>
            <a:buNone/>
          </a:pPr>
          <a:r>
            <a:rPr lang="de-DE" sz="1700" kern="1200" dirty="0"/>
            <a:t>Meldestelle (§§)</a:t>
          </a:r>
        </a:p>
        <a:p>
          <a:pPr marL="0" lvl="0" indent="0" algn="l" defTabSz="755650">
            <a:lnSpc>
              <a:spcPct val="90000"/>
            </a:lnSpc>
            <a:spcBef>
              <a:spcPct val="0"/>
            </a:spcBef>
            <a:spcAft>
              <a:spcPct val="35000"/>
            </a:spcAft>
            <a:buNone/>
          </a:pPr>
          <a:r>
            <a:rPr lang="de-DE" sz="1700" kern="1200"/>
            <a:t>Bereitstellung </a:t>
          </a:r>
          <a:r>
            <a:rPr lang="de-DE" sz="1700" kern="1200" dirty="0"/>
            <a:t>von Archiv-Dokumenten in barrierefreien Formaten (§§)</a:t>
          </a:r>
        </a:p>
        <a:p>
          <a:pPr marL="0" lvl="0" indent="0" algn="l" defTabSz="755650">
            <a:lnSpc>
              <a:spcPct val="90000"/>
            </a:lnSpc>
            <a:spcBef>
              <a:spcPct val="0"/>
            </a:spcBef>
            <a:spcAft>
              <a:spcPct val="35000"/>
            </a:spcAft>
            <a:buNone/>
          </a:pPr>
          <a:r>
            <a:rPr lang="de-DE" sz="1700" kern="1200" dirty="0"/>
            <a:t>Internes Monitoring (QM)</a:t>
          </a:r>
        </a:p>
        <a:p>
          <a:pPr marL="0" lvl="0" indent="0" algn="l" defTabSz="755650">
            <a:lnSpc>
              <a:spcPct val="90000"/>
            </a:lnSpc>
            <a:spcBef>
              <a:spcPct val="0"/>
            </a:spcBef>
            <a:spcAft>
              <a:spcPct val="35000"/>
            </a:spcAft>
            <a:buNone/>
          </a:pPr>
          <a:r>
            <a:rPr lang="de-DE" sz="1700" kern="1200" dirty="0"/>
            <a:t>Beratung für Web- &amp; Lernplattform-Admins</a:t>
          </a:r>
        </a:p>
        <a:p>
          <a:pPr marL="0" lvl="0" indent="0" algn="l" defTabSz="755650">
            <a:lnSpc>
              <a:spcPct val="90000"/>
            </a:lnSpc>
            <a:spcBef>
              <a:spcPct val="0"/>
            </a:spcBef>
            <a:spcAft>
              <a:spcPct val="35000"/>
            </a:spcAft>
            <a:buNone/>
          </a:pPr>
          <a:r>
            <a:rPr lang="de-DE" sz="1700" kern="1200" dirty="0"/>
            <a:t>Beratung für App-Entwickler</a:t>
          </a:r>
        </a:p>
      </dsp:txBody>
      <dsp:txXfrm>
        <a:off x="9050788" y="-43475"/>
        <a:ext cx="2039167" cy="4889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59F9E-9C7C-4A34-BE12-9A8333416A6E}">
      <dsp:nvSpPr>
        <dsp:cNvPr id="0" name=""/>
        <dsp:cNvSpPr/>
      </dsp:nvSpPr>
      <dsp:spPr>
        <a:xfrm>
          <a:off x="1545794" y="424510"/>
          <a:ext cx="5760720" cy="5760720"/>
        </a:xfrm>
        <a:prstGeom prst="pie">
          <a:avLst>
            <a:gd name="adj1" fmla="val 16200000"/>
            <a:gd name="adj2" fmla="val 2052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t" anchorCtr="0">
          <a:noAutofit/>
        </a:bodyPr>
        <a:lstStyle/>
        <a:p>
          <a:pPr marL="0" lvl="0" indent="0" algn="l" defTabSz="666750">
            <a:lnSpc>
              <a:spcPct val="90000"/>
            </a:lnSpc>
            <a:spcBef>
              <a:spcPct val="0"/>
            </a:spcBef>
            <a:spcAft>
              <a:spcPct val="35000"/>
            </a:spcAft>
            <a:buNone/>
          </a:pPr>
          <a:r>
            <a:rPr lang="de-DE" sz="1500" kern="1200" dirty="0"/>
            <a:t>Fehlende Expertise</a:t>
          </a:r>
        </a:p>
        <a:p>
          <a:pPr marL="114300" lvl="1" indent="-114300" algn="l" defTabSz="533400">
            <a:lnSpc>
              <a:spcPct val="90000"/>
            </a:lnSpc>
            <a:spcBef>
              <a:spcPct val="0"/>
            </a:spcBef>
            <a:spcAft>
              <a:spcPct val="15000"/>
            </a:spcAft>
            <a:buChar char="•"/>
          </a:pPr>
          <a:r>
            <a:rPr lang="de-DE" sz="1200" kern="1200" dirty="0"/>
            <a:t>Kein Thema in Studium und Berufsausbildung</a:t>
          </a:r>
        </a:p>
        <a:p>
          <a:pPr marL="114300" lvl="1" indent="-114300" algn="l" defTabSz="533400">
            <a:lnSpc>
              <a:spcPct val="90000"/>
            </a:lnSpc>
            <a:spcBef>
              <a:spcPct val="0"/>
            </a:spcBef>
            <a:spcAft>
              <a:spcPct val="15000"/>
            </a:spcAft>
            <a:buChar char="•"/>
          </a:pPr>
          <a:r>
            <a:rPr lang="de-DE" sz="1200" kern="1200" dirty="0"/>
            <a:t>Keine Zeit zur Weiterbildung</a:t>
          </a:r>
        </a:p>
      </dsp:txBody>
      <dsp:txXfrm>
        <a:off x="4550970" y="1392860"/>
        <a:ext cx="1851660" cy="1234440"/>
      </dsp:txXfrm>
    </dsp:sp>
    <dsp:sp modelId="{D2F2C1C3-0078-4064-95CA-869F6217E00D}">
      <dsp:nvSpPr>
        <dsp:cNvPr id="0" name=""/>
        <dsp:cNvSpPr/>
      </dsp:nvSpPr>
      <dsp:spPr>
        <a:xfrm>
          <a:off x="1595172" y="578129"/>
          <a:ext cx="5760720" cy="5760720"/>
        </a:xfrm>
        <a:prstGeom prst="pie">
          <a:avLst>
            <a:gd name="adj1" fmla="val 20520000"/>
            <a:gd name="adj2" fmla="val 324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t" anchorCtr="0">
          <a:noAutofit/>
        </a:bodyPr>
        <a:lstStyle/>
        <a:p>
          <a:pPr marL="0" lvl="0" indent="0" algn="l" defTabSz="666750">
            <a:lnSpc>
              <a:spcPct val="90000"/>
            </a:lnSpc>
            <a:spcBef>
              <a:spcPct val="0"/>
            </a:spcBef>
            <a:spcAft>
              <a:spcPct val="35000"/>
            </a:spcAft>
            <a:buNone/>
          </a:pPr>
          <a:r>
            <a:rPr lang="de-DE" sz="1500" kern="1200" dirty="0"/>
            <a:t>Mangelndes Bewusstsein</a:t>
          </a:r>
        </a:p>
        <a:p>
          <a:pPr marL="114300" lvl="1" indent="-114300" algn="l" defTabSz="533400">
            <a:lnSpc>
              <a:spcPct val="90000"/>
            </a:lnSpc>
            <a:spcBef>
              <a:spcPct val="0"/>
            </a:spcBef>
            <a:spcAft>
              <a:spcPct val="15000"/>
            </a:spcAft>
            <a:buChar char="•"/>
          </a:pPr>
          <a:r>
            <a:rPr lang="de-DE" sz="1200" kern="1200" dirty="0"/>
            <a:t>Barrierefreiheit im Projekt nicht eingeplant</a:t>
          </a:r>
        </a:p>
        <a:p>
          <a:pPr marL="114300" lvl="1" indent="-114300" algn="l" defTabSz="533400">
            <a:lnSpc>
              <a:spcPct val="90000"/>
            </a:lnSpc>
            <a:spcBef>
              <a:spcPct val="0"/>
            </a:spcBef>
            <a:spcAft>
              <a:spcPct val="15000"/>
            </a:spcAft>
            <a:buChar char="•"/>
          </a:pPr>
          <a:r>
            <a:rPr lang="de-DE" sz="1200" kern="1200" dirty="0"/>
            <a:t>Barrierefreiheit im Vertrag nicht gefordert</a:t>
          </a:r>
        </a:p>
      </dsp:txBody>
      <dsp:txXfrm>
        <a:off x="5305350" y="3210230"/>
        <a:ext cx="1714500" cy="1371600"/>
      </dsp:txXfrm>
    </dsp:sp>
    <dsp:sp modelId="{96EA48AF-FD66-4711-B527-3B8537197877}">
      <dsp:nvSpPr>
        <dsp:cNvPr id="0" name=""/>
        <dsp:cNvSpPr/>
      </dsp:nvSpPr>
      <dsp:spPr>
        <a:xfrm>
          <a:off x="1464870" y="672769"/>
          <a:ext cx="5760720" cy="5760720"/>
        </a:xfrm>
        <a:prstGeom prst="pie">
          <a:avLst>
            <a:gd name="adj1" fmla="val 3240000"/>
            <a:gd name="adj2" fmla="val 756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t" anchorCtr="0">
          <a:noAutofit/>
        </a:bodyPr>
        <a:lstStyle/>
        <a:p>
          <a:pPr marL="0" lvl="0" indent="0" algn="l" defTabSz="666750">
            <a:lnSpc>
              <a:spcPct val="90000"/>
            </a:lnSpc>
            <a:spcBef>
              <a:spcPct val="0"/>
            </a:spcBef>
            <a:spcAft>
              <a:spcPct val="35000"/>
            </a:spcAft>
            <a:buNone/>
          </a:pPr>
          <a:r>
            <a:rPr lang="de-DE" sz="1500" kern="1200" dirty="0"/>
            <a:t>Umsetzungslücke</a:t>
          </a:r>
        </a:p>
        <a:p>
          <a:pPr marL="114300" lvl="1" indent="-114300" algn="l" defTabSz="533400">
            <a:lnSpc>
              <a:spcPct val="90000"/>
            </a:lnSpc>
            <a:spcBef>
              <a:spcPct val="0"/>
            </a:spcBef>
            <a:spcAft>
              <a:spcPct val="15000"/>
            </a:spcAft>
            <a:buChar char="•"/>
          </a:pPr>
          <a:r>
            <a:rPr lang="de-DE" sz="1200" kern="1200" dirty="0"/>
            <a:t>Nicht-inklusives Design</a:t>
          </a:r>
        </a:p>
        <a:p>
          <a:pPr marL="114300" lvl="1" indent="-114300" algn="l" defTabSz="533400">
            <a:lnSpc>
              <a:spcPct val="90000"/>
            </a:lnSpc>
            <a:spcBef>
              <a:spcPct val="0"/>
            </a:spcBef>
            <a:spcAft>
              <a:spcPct val="15000"/>
            </a:spcAft>
            <a:buChar char="•"/>
          </a:pPr>
          <a:r>
            <a:rPr lang="de-DE" sz="1200" kern="1200" dirty="0"/>
            <a:t>Gelieferte „Ware“ ist nicht barrierefrei</a:t>
          </a:r>
        </a:p>
      </dsp:txBody>
      <dsp:txXfrm>
        <a:off x="3522270" y="4718990"/>
        <a:ext cx="1645920" cy="1508760"/>
      </dsp:txXfrm>
    </dsp:sp>
    <dsp:sp modelId="{537E2F8A-373D-46B1-AAD6-536A436F2206}">
      <dsp:nvSpPr>
        <dsp:cNvPr id="0" name=""/>
        <dsp:cNvSpPr/>
      </dsp:nvSpPr>
      <dsp:spPr>
        <a:xfrm>
          <a:off x="1334568" y="578129"/>
          <a:ext cx="5760720" cy="5760720"/>
        </a:xfrm>
        <a:prstGeom prst="pie">
          <a:avLst>
            <a:gd name="adj1" fmla="val 7560000"/>
            <a:gd name="adj2" fmla="val 1188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t" anchorCtr="0">
          <a:noAutofit/>
        </a:bodyPr>
        <a:lstStyle/>
        <a:p>
          <a:pPr marL="0" lvl="0" indent="0" algn="l" defTabSz="666750">
            <a:lnSpc>
              <a:spcPct val="90000"/>
            </a:lnSpc>
            <a:spcBef>
              <a:spcPct val="0"/>
            </a:spcBef>
            <a:spcAft>
              <a:spcPct val="35000"/>
            </a:spcAft>
            <a:buNone/>
          </a:pPr>
          <a:r>
            <a:rPr lang="de-DE" sz="1500" kern="1200" dirty="0"/>
            <a:t>„Notfall“-Maßnahmen</a:t>
          </a:r>
        </a:p>
        <a:p>
          <a:pPr marL="114300" lvl="1" indent="-114300" algn="l" defTabSz="533400">
            <a:lnSpc>
              <a:spcPct val="90000"/>
            </a:lnSpc>
            <a:spcBef>
              <a:spcPct val="0"/>
            </a:spcBef>
            <a:spcAft>
              <a:spcPct val="15000"/>
            </a:spcAft>
            <a:buChar char="•"/>
          </a:pPr>
          <a:r>
            <a:rPr lang="de-DE" sz="1200" kern="1200" dirty="0"/>
            <a:t>Outsourcing (teuer)</a:t>
          </a:r>
        </a:p>
        <a:p>
          <a:pPr marL="114300" lvl="1" indent="-114300" algn="l" defTabSz="533400">
            <a:lnSpc>
              <a:spcPct val="90000"/>
            </a:lnSpc>
            <a:spcBef>
              <a:spcPct val="0"/>
            </a:spcBef>
            <a:spcAft>
              <a:spcPct val="15000"/>
            </a:spcAft>
            <a:buChar char="•"/>
          </a:pPr>
          <a:r>
            <a:rPr lang="de-DE" sz="1200" kern="1200" dirty="0"/>
            <a:t>Oberflächliche Reparaturen</a:t>
          </a:r>
        </a:p>
      </dsp:txBody>
      <dsp:txXfrm>
        <a:off x="1670610" y="3210230"/>
        <a:ext cx="1714500" cy="1371600"/>
      </dsp:txXfrm>
    </dsp:sp>
    <dsp:sp modelId="{8CCF1F15-AA88-4908-9C1F-3A4215967F4C}">
      <dsp:nvSpPr>
        <dsp:cNvPr id="0" name=""/>
        <dsp:cNvSpPr/>
      </dsp:nvSpPr>
      <dsp:spPr>
        <a:xfrm>
          <a:off x="1383945" y="424510"/>
          <a:ext cx="5760720" cy="5760720"/>
        </a:xfrm>
        <a:prstGeom prst="pie">
          <a:avLst>
            <a:gd name="adj1" fmla="val 11880000"/>
            <a:gd name="adj2" fmla="val 162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t" anchorCtr="0">
          <a:noAutofit/>
        </a:bodyPr>
        <a:lstStyle/>
        <a:p>
          <a:pPr marL="0" lvl="0" indent="0" algn="l" defTabSz="666750">
            <a:lnSpc>
              <a:spcPct val="90000"/>
            </a:lnSpc>
            <a:spcBef>
              <a:spcPct val="0"/>
            </a:spcBef>
            <a:spcAft>
              <a:spcPct val="35000"/>
            </a:spcAft>
            <a:buNone/>
          </a:pPr>
          <a:r>
            <a:rPr lang="de-DE" sz="1500" kern="1200" dirty="0"/>
            <a:t>Projekterfolg in Gefahr</a:t>
          </a:r>
        </a:p>
        <a:p>
          <a:pPr marL="114300" lvl="1" indent="-114300" algn="l" defTabSz="533400">
            <a:lnSpc>
              <a:spcPct val="90000"/>
            </a:lnSpc>
            <a:spcBef>
              <a:spcPct val="0"/>
            </a:spcBef>
            <a:spcAft>
              <a:spcPct val="15000"/>
            </a:spcAft>
            <a:buChar char="•"/>
          </a:pPr>
          <a:r>
            <a:rPr lang="de-DE" sz="1200" kern="1200" dirty="0"/>
            <a:t>Zeitplan überschritten</a:t>
          </a:r>
        </a:p>
        <a:p>
          <a:pPr marL="114300" lvl="1" indent="-114300" algn="l" defTabSz="533400">
            <a:lnSpc>
              <a:spcPct val="90000"/>
            </a:lnSpc>
            <a:spcBef>
              <a:spcPct val="0"/>
            </a:spcBef>
            <a:spcAft>
              <a:spcPct val="15000"/>
            </a:spcAft>
            <a:buChar char="•"/>
          </a:pPr>
          <a:r>
            <a:rPr lang="de-DE" sz="1200" kern="1200" dirty="0"/>
            <a:t>Budget überschritten</a:t>
          </a:r>
        </a:p>
        <a:p>
          <a:pPr marL="114300" lvl="1" indent="-114300" algn="l" defTabSz="533400">
            <a:lnSpc>
              <a:spcPct val="90000"/>
            </a:lnSpc>
            <a:spcBef>
              <a:spcPct val="0"/>
            </a:spcBef>
            <a:spcAft>
              <a:spcPct val="15000"/>
            </a:spcAft>
            <a:buChar char="•"/>
          </a:pPr>
          <a:r>
            <a:rPr lang="de-DE" sz="1200" kern="1200" dirty="0"/>
            <a:t>Barrierefreiheit als Reizthema</a:t>
          </a:r>
        </a:p>
      </dsp:txBody>
      <dsp:txXfrm>
        <a:off x="2287830" y="1392860"/>
        <a:ext cx="1851660" cy="1234440"/>
      </dsp:txXfrm>
    </dsp:sp>
    <dsp:sp modelId="{84F81803-7A11-4BDE-A97B-ED7CB0D45709}">
      <dsp:nvSpPr>
        <dsp:cNvPr id="0" name=""/>
        <dsp:cNvSpPr/>
      </dsp:nvSpPr>
      <dsp:spPr>
        <a:xfrm>
          <a:off x="1188907" y="67894"/>
          <a:ext cx="6473952" cy="6473952"/>
        </a:xfrm>
        <a:prstGeom prst="circularArrow">
          <a:avLst>
            <a:gd name="adj1" fmla="val 5085"/>
            <a:gd name="adj2" fmla="val 327528"/>
            <a:gd name="adj3" fmla="val 20192361"/>
            <a:gd name="adj4" fmla="val 16200324"/>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C11727-6553-4D57-9EA8-F97CCDEAC356}">
      <dsp:nvSpPr>
        <dsp:cNvPr id="0" name=""/>
        <dsp:cNvSpPr/>
      </dsp:nvSpPr>
      <dsp:spPr>
        <a:xfrm>
          <a:off x="1238954" y="221462"/>
          <a:ext cx="6473952" cy="6473952"/>
        </a:xfrm>
        <a:prstGeom prst="circularArrow">
          <a:avLst>
            <a:gd name="adj1" fmla="val 5085"/>
            <a:gd name="adj2" fmla="val 327528"/>
            <a:gd name="adj3" fmla="val 2912753"/>
            <a:gd name="adj4" fmla="val 20519953"/>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E2F982-9061-4E50-9315-038A8BFAC95F}">
      <dsp:nvSpPr>
        <dsp:cNvPr id="0" name=""/>
        <dsp:cNvSpPr/>
      </dsp:nvSpPr>
      <dsp:spPr>
        <a:xfrm>
          <a:off x="1108254" y="316392"/>
          <a:ext cx="6473952" cy="6473952"/>
        </a:xfrm>
        <a:prstGeom prst="circularArrow">
          <a:avLst>
            <a:gd name="adj1" fmla="val 5085"/>
            <a:gd name="adj2" fmla="val 327528"/>
            <a:gd name="adj3" fmla="val 7232777"/>
            <a:gd name="adj4" fmla="val 3239695"/>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61B899-C0DC-45D1-92A3-D898298928AE}">
      <dsp:nvSpPr>
        <dsp:cNvPr id="0" name=""/>
        <dsp:cNvSpPr/>
      </dsp:nvSpPr>
      <dsp:spPr>
        <a:xfrm>
          <a:off x="977553" y="221462"/>
          <a:ext cx="6473952" cy="6473952"/>
        </a:xfrm>
        <a:prstGeom prst="circularArrow">
          <a:avLst>
            <a:gd name="adj1" fmla="val 5085"/>
            <a:gd name="adj2" fmla="val 327528"/>
            <a:gd name="adj3" fmla="val 11552519"/>
            <a:gd name="adj4" fmla="val 7559718"/>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55BDF0-B56A-4CFC-B4AF-CBB4818D8C60}">
      <dsp:nvSpPr>
        <dsp:cNvPr id="0" name=""/>
        <dsp:cNvSpPr/>
      </dsp:nvSpPr>
      <dsp:spPr>
        <a:xfrm>
          <a:off x="1027600" y="67894"/>
          <a:ext cx="6473952" cy="6473952"/>
        </a:xfrm>
        <a:prstGeom prst="circularArrow">
          <a:avLst>
            <a:gd name="adj1" fmla="val 5085"/>
            <a:gd name="adj2" fmla="val 327528"/>
            <a:gd name="adj3" fmla="val 15872148"/>
            <a:gd name="adj4" fmla="val 11880111"/>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59F9E-9C7C-4A34-BE12-9A8333416A6E}">
      <dsp:nvSpPr>
        <dsp:cNvPr id="0" name=""/>
        <dsp:cNvSpPr/>
      </dsp:nvSpPr>
      <dsp:spPr>
        <a:xfrm>
          <a:off x="1669724" y="433942"/>
          <a:ext cx="5760720" cy="5760720"/>
        </a:xfrm>
        <a:prstGeom prst="pie">
          <a:avLst>
            <a:gd name="adj1" fmla="val 16200000"/>
            <a:gd name="adj2" fmla="val 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t" anchorCtr="0">
          <a:noAutofit/>
        </a:bodyPr>
        <a:lstStyle/>
        <a:p>
          <a:pPr marL="0" lvl="0" indent="0" algn="l" defTabSz="844550">
            <a:lnSpc>
              <a:spcPct val="90000"/>
            </a:lnSpc>
            <a:spcBef>
              <a:spcPct val="0"/>
            </a:spcBef>
            <a:spcAft>
              <a:spcPct val="35000"/>
            </a:spcAft>
            <a:buNone/>
          </a:pPr>
          <a:r>
            <a:rPr lang="de-DE" sz="1900" kern="1200" dirty="0"/>
            <a:t>Expertise im Haus</a:t>
          </a:r>
        </a:p>
        <a:p>
          <a:pPr marL="114300" lvl="1" indent="-114300" algn="l" defTabSz="666750">
            <a:lnSpc>
              <a:spcPct val="90000"/>
            </a:lnSpc>
            <a:spcBef>
              <a:spcPct val="0"/>
            </a:spcBef>
            <a:spcAft>
              <a:spcPct val="15000"/>
            </a:spcAft>
            <a:buChar char="•"/>
          </a:pPr>
          <a:r>
            <a:rPr lang="de-DE" sz="1500" kern="1200" dirty="0"/>
            <a:t>Systematisches Onboarding und  Weiterbildung</a:t>
          </a:r>
        </a:p>
        <a:p>
          <a:pPr marL="114300" lvl="1" indent="-114300" algn="l" defTabSz="666750">
            <a:lnSpc>
              <a:spcPct val="90000"/>
            </a:lnSpc>
            <a:spcBef>
              <a:spcPct val="0"/>
            </a:spcBef>
            <a:spcAft>
              <a:spcPct val="15000"/>
            </a:spcAft>
            <a:buChar char="•"/>
          </a:pPr>
          <a:r>
            <a:rPr lang="de-DE" sz="1500" kern="1200" dirty="0"/>
            <a:t>Wertschätzung der Mitarbeitenden</a:t>
          </a:r>
        </a:p>
      </dsp:txBody>
      <dsp:txXfrm>
        <a:off x="4727706" y="1627920"/>
        <a:ext cx="2125980" cy="1577340"/>
      </dsp:txXfrm>
    </dsp:sp>
    <dsp:sp modelId="{D2F2C1C3-0078-4064-95CA-869F6217E00D}">
      <dsp:nvSpPr>
        <dsp:cNvPr id="0" name=""/>
        <dsp:cNvSpPr/>
      </dsp:nvSpPr>
      <dsp:spPr>
        <a:xfrm>
          <a:off x="1669724" y="627337"/>
          <a:ext cx="5760720" cy="5760720"/>
        </a:xfrm>
        <a:prstGeom prst="pie">
          <a:avLst>
            <a:gd name="adj1" fmla="val 0"/>
            <a:gd name="adj2" fmla="val 54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t" anchorCtr="0">
          <a:noAutofit/>
        </a:bodyPr>
        <a:lstStyle/>
        <a:p>
          <a:pPr marL="0" lvl="0" indent="0" algn="l" defTabSz="844550">
            <a:lnSpc>
              <a:spcPct val="90000"/>
            </a:lnSpc>
            <a:spcBef>
              <a:spcPct val="0"/>
            </a:spcBef>
            <a:spcAft>
              <a:spcPct val="35000"/>
            </a:spcAft>
            <a:buNone/>
          </a:pPr>
          <a:r>
            <a:rPr lang="de-DE" sz="1900" kern="1200" dirty="0"/>
            <a:t>Bewusstsein für Barrierefreiheit</a:t>
          </a:r>
        </a:p>
        <a:p>
          <a:pPr marL="114300" lvl="1" indent="-114300" algn="l" defTabSz="666750">
            <a:lnSpc>
              <a:spcPct val="90000"/>
            </a:lnSpc>
            <a:spcBef>
              <a:spcPct val="0"/>
            </a:spcBef>
            <a:spcAft>
              <a:spcPct val="15000"/>
            </a:spcAft>
            <a:buChar char="•"/>
          </a:pPr>
          <a:r>
            <a:rPr lang="de-DE" sz="1500" kern="1200" dirty="0"/>
            <a:t>Barrierefreiheit im Projekt eingeplant</a:t>
          </a:r>
        </a:p>
        <a:p>
          <a:pPr marL="114300" lvl="1" indent="-114300" algn="l" defTabSz="666750">
            <a:lnSpc>
              <a:spcPct val="90000"/>
            </a:lnSpc>
            <a:spcBef>
              <a:spcPct val="0"/>
            </a:spcBef>
            <a:spcAft>
              <a:spcPct val="15000"/>
            </a:spcAft>
            <a:buChar char="•"/>
          </a:pPr>
          <a:r>
            <a:rPr lang="de-DE" sz="1500" kern="1200" dirty="0"/>
            <a:t>Vertragliche Vereinbarungen</a:t>
          </a:r>
        </a:p>
      </dsp:txBody>
      <dsp:txXfrm>
        <a:off x="4727706" y="3616740"/>
        <a:ext cx="2125980" cy="1577340"/>
      </dsp:txXfrm>
    </dsp:sp>
    <dsp:sp modelId="{96EA48AF-FD66-4711-B527-3B8537197877}">
      <dsp:nvSpPr>
        <dsp:cNvPr id="0" name=""/>
        <dsp:cNvSpPr/>
      </dsp:nvSpPr>
      <dsp:spPr>
        <a:xfrm>
          <a:off x="1476328" y="627337"/>
          <a:ext cx="5760720" cy="5760720"/>
        </a:xfrm>
        <a:prstGeom prst="pie">
          <a:avLst>
            <a:gd name="adj1" fmla="val 5400000"/>
            <a:gd name="adj2" fmla="val 108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t" anchorCtr="0">
          <a:noAutofit/>
        </a:bodyPr>
        <a:lstStyle/>
        <a:p>
          <a:pPr marL="0" lvl="0" indent="0" algn="l" defTabSz="844550">
            <a:lnSpc>
              <a:spcPct val="90000"/>
            </a:lnSpc>
            <a:spcBef>
              <a:spcPct val="0"/>
            </a:spcBef>
            <a:spcAft>
              <a:spcPct val="35000"/>
            </a:spcAft>
            <a:buNone/>
          </a:pPr>
          <a:r>
            <a:rPr lang="de-DE" sz="1900" kern="1200" dirty="0"/>
            <a:t>Inklusives Design als Prozess</a:t>
          </a:r>
        </a:p>
        <a:p>
          <a:pPr marL="114300" lvl="1" indent="-114300" algn="l" defTabSz="666750">
            <a:lnSpc>
              <a:spcPct val="90000"/>
            </a:lnSpc>
            <a:spcBef>
              <a:spcPct val="0"/>
            </a:spcBef>
            <a:spcAft>
              <a:spcPct val="15000"/>
            </a:spcAft>
            <a:buChar char="•"/>
          </a:pPr>
          <a:r>
            <a:rPr lang="de-DE" sz="1500" kern="1200" dirty="0"/>
            <a:t>Entwicklungsergebnis ist (weitgehend) barrierefrei </a:t>
          </a:r>
        </a:p>
        <a:p>
          <a:pPr marL="114300" lvl="1" indent="-114300" algn="l" defTabSz="666750">
            <a:lnSpc>
              <a:spcPct val="90000"/>
            </a:lnSpc>
            <a:spcBef>
              <a:spcPct val="0"/>
            </a:spcBef>
            <a:spcAft>
              <a:spcPct val="15000"/>
            </a:spcAft>
            <a:buChar char="•"/>
          </a:pPr>
          <a:r>
            <a:rPr lang="de-DE" sz="1500" kern="1200" dirty="0"/>
            <a:t>Gelieferte „Ware“ ist barrierefrei</a:t>
          </a:r>
        </a:p>
      </dsp:txBody>
      <dsp:txXfrm>
        <a:off x="2053086" y="3616740"/>
        <a:ext cx="2125980" cy="1577340"/>
      </dsp:txXfrm>
    </dsp:sp>
    <dsp:sp modelId="{537E2F8A-373D-46B1-AAD6-536A436F2206}">
      <dsp:nvSpPr>
        <dsp:cNvPr id="0" name=""/>
        <dsp:cNvSpPr/>
      </dsp:nvSpPr>
      <dsp:spPr>
        <a:xfrm>
          <a:off x="1476328" y="433942"/>
          <a:ext cx="5760720" cy="5760720"/>
        </a:xfrm>
        <a:prstGeom prst="pie">
          <a:avLst>
            <a:gd name="adj1" fmla="val 10800000"/>
            <a:gd name="adj2" fmla="val 162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t" anchorCtr="0">
          <a:noAutofit/>
        </a:bodyPr>
        <a:lstStyle/>
        <a:p>
          <a:pPr marL="0" lvl="0" indent="0" algn="l" defTabSz="844550">
            <a:lnSpc>
              <a:spcPct val="90000"/>
            </a:lnSpc>
            <a:spcBef>
              <a:spcPct val="0"/>
            </a:spcBef>
            <a:spcAft>
              <a:spcPct val="35000"/>
            </a:spcAft>
            <a:buNone/>
          </a:pPr>
          <a:r>
            <a:rPr lang="de-DE" sz="1900" kern="1200" dirty="0"/>
            <a:t>  Erfolgreiches Projekt</a:t>
          </a:r>
        </a:p>
        <a:p>
          <a:pPr marL="114300" lvl="1" indent="-114300" algn="l" defTabSz="666750">
            <a:lnSpc>
              <a:spcPct val="90000"/>
            </a:lnSpc>
            <a:spcBef>
              <a:spcPct val="0"/>
            </a:spcBef>
            <a:spcAft>
              <a:spcPct val="15000"/>
            </a:spcAft>
            <a:buChar char="•"/>
          </a:pPr>
          <a:r>
            <a:rPr lang="de-DE" sz="1500" kern="1200" dirty="0"/>
            <a:t>Im Plan</a:t>
          </a:r>
        </a:p>
        <a:p>
          <a:pPr marL="114300" lvl="1" indent="-114300" algn="l" defTabSz="666750">
            <a:lnSpc>
              <a:spcPct val="90000"/>
            </a:lnSpc>
            <a:spcBef>
              <a:spcPct val="0"/>
            </a:spcBef>
            <a:spcAft>
              <a:spcPct val="15000"/>
            </a:spcAft>
            <a:buChar char="•"/>
          </a:pPr>
          <a:r>
            <a:rPr lang="de-DE" sz="1500" kern="1200" dirty="0"/>
            <a:t>Im Budget</a:t>
          </a:r>
        </a:p>
      </dsp:txBody>
      <dsp:txXfrm>
        <a:off x="2053086" y="1627920"/>
        <a:ext cx="2125980" cy="1577340"/>
      </dsp:txXfrm>
    </dsp:sp>
    <dsp:sp modelId="{84F81803-7A11-4BDE-A97B-ED7CB0D45709}">
      <dsp:nvSpPr>
        <dsp:cNvPr id="0" name=""/>
        <dsp:cNvSpPr/>
      </dsp:nvSpPr>
      <dsp:spPr>
        <a:xfrm>
          <a:off x="1313108" y="77326"/>
          <a:ext cx="6473952" cy="6473952"/>
        </a:xfrm>
        <a:prstGeom prst="circularArrow">
          <a:avLst>
            <a:gd name="adj1" fmla="val 5085"/>
            <a:gd name="adj2" fmla="val 327528"/>
            <a:gd name="adj3" fmla="val 21272472"/>
            <a:gd name="adj4" fmla="val 162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C11727-6553-4D57-9EA8-F97CCDEAC356}">
      <dsp:nvSpPr>
        <dsp:cNvPr id="0" name=""/>
        <dsp:cNvSpPr/>
      </dsp:nvSpPr>
      <dsp:spPr>
        <a:xfrm>
          <a:off x="1313108" y="270721"/>
          <a:ext cx="6473952" cy="6473952"/>
        </a:xfrm>
        <a:prstGeom prst="circularArrow">
          <a:avLst>
            <a:gd name="adj1" fmla="val 5085"/>
            <a:gd name="adj2" fmla="val 327528"/>
            <a:gd name="adj3" fmla="val 5072472"/>
            <a:gd name="adj4" fmla="val 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E2F982-9061-4E50-9315-038A8BFAC95F}">
      <dsp:nvSpPr>
        <dsp:cNvPr id="0" name=""/>
        <dsp:cNvSpPr/>
      </dsp:nvSpPr>
      <dsp:spPr>
        <a:xfrm>
          <a:off x="1119712" y="270721"/>
          <a:ext cx="6473952" cy="6473952"/>
        </a:xfrm>
        <a:prstGeom prst="circularArrow">
          <a:avLst>
            <a:gd name="adj1" fmla="val 5085"/>
            <a:gd name="adj2" fmla="val 327528"/>
            <a:gd name="adj3" fmla="val 10472472"/>
            <a:gd name="adj4" fmla="val 54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61B899-C0DC-45D1-92A3-D898298928AE}">
      <dsp:nvSpPr>
        <dsp:cNvPr id="0" name=""/>
        <dsp:cNvSpPr/>
      </dsp:nvSpPr>
      <dsp:spPr>
        <a:xfrm>
          <a:off x="1119712" y="77326"/>
          <a:ext cx="6473952" cy="6473952"/>
        </a:xfrm>
        <a:prstGeom prst="circularArrow">
          <a:avLst>
            <a:gd name="adj1" fmla="val 5085"/>
            <a:gd name="adj2" fmla="val 327528"/>
            <a:gd name="adj3" fmla="val 15872472"/>
            <a:gd name="adj4" fmla="val 10800000"/>
            <a:gd name="adj5" fmla="val 5932"/>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8F6EB-EBA0-413E-B730-824E61254077}">
      <dsp:nvSpPr>
        <dsp:cNvPr id="0" name=""/>
        <dsp:cNvSpPr/>
      </dsp:nvSpPr>
      <dsp:spPr>
        <a:xfrm>
          <a:off x="84529" y="2203"/>
          <a:ext cx="2533172" cy="15199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e-DE" sz="2200" kern="1200" dirty="0"/>
            <a:t>Einführung in Digitale Barrierefreiheit</a:t>
          </a:r>
        </a:p>
      </dsp:txBody>
      <dsp:txXfrm>
        <a:off x="84529" y="2203"/>
        <a:ext cx="2533172" cy="1519903"/>
      </dsp:txXfrm>
    </dsp:sp>
    <dsp:sp modelId="{2AFC5683-F265-4D74-90B4-27695CB4234D}">
      <dsp:nvSpPr>
        <dsp:cNvPr id="0" name=""/>
        <dsp:cNvSpPr/>
      </dsp:nvSpPr>
      <dsp:spPr>
        <a:xfrm>
          <a:off x="2871018" y="2203"/>
          <a:ext cx="2533172" cy="15199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e-DE" sz="2200" kern="1200" dirty="0"/>
            <a:t>Vielfalt der Benutzerbedürfnisse</a:t>
          </a:r>
        </a:p>
      </dsp:txBody>
      <dsp:txXfrm>
        <a:off x="2871018" y="2203"/>
        <a:ext cx="2533172" cy="1519903"/>
      </dsp:txXfrm>
    </dsp:sp>
    <dsp:sp modelId="{1292C8F2-FFD3-41FD-A4BB-7B7DB751F56D}">
      <dsp:nvSpPr>
        <dsp:cNvPr id="0" name=""/>
        <dsp:cNvSpPr/>
      </dsp:nvSpPr>
      <dsp:spPr>
        <a:xfrm>
          <a:off x="5657508" y="2203"/>
          <a:ext cx="2533172" cy="15199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e-DE" sz="2200" kern="1200" dirty="0"/>
            <a:t>Multimedia</a:t>
          </a:r>
        </a:p>
      </dsp:txBody>
      <dsp:txXfrm>
        <a:off x="5657508" y="2203"/>
        <a:ext cx="2533172" cy="1519903"/>
      </dsp:txXfrm>
    </dsp:sp>
    <dsp:sp modelId="{DAE65131-542A-4CF4-B8E7-C8E2A2FAAEE0}">
      <dsp:nvSpPr>
        <dsp:cNvPr id="0" name=""/>
        <dsp:cNvSpPr/>
      </dsp:nvSpPr>
      <dsp:spPr>
        <a:xfrm>
          <a:off x="8443998" y="2203"/>
          <a:ext cx="2533172" cy="15199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e-DE" sz="2200" kern="1200" dirty="0"/>
            <a:t>Word-Dokumente</a:t>
          </a:r>
        </a:p>
      </dsp:txBody>
      <dsp:txXfrm>
        <a:off x="8443998" y="2203"/>
        <a:ext cx="2533172" cy="1519903"/>
      </dsp:txXfrm>
    </dsp:sp>
    <dsp:sp modelId="{001E2D11-FD97-4D91-8825-F992B52D442C}">
      <dsp:nvSpPr>
        <dsp:cNvPr id="0" name=""/>
        <dsp:cNvSpPr/>
      </dsp:nvSpPr>
      <dsp:spPr>
        <a:xfrm>
          <a:off x="84529" y="1775424"/>
          <a:ext cx="2533172" cy="15199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e-DE" sz="2200" kern="1200" dirty="0"/>
            <a:t>PowerPoint-Folien</a:t>
          </a:r>
        </a:p>
      </dsp:txBody>
      <dsp:txXfrm>
        <a:off x="84529" y="1775424"/>
        <a:ext cx="2533172" cy="1519903"/>
      </dsp:txXfrm>
    </dsp:sp>
    <dsp:sp modelId="{2C376486-CA41-4334-B74A-6BFA73C3AD42}">
      <dsp:nvSpPr>
        <dsp:cNvPr id="0" name=""/>
        <dsp:cNvSpPr/>
      </dsp:nvSpPr>
      <dsp:spPr>
        <a:xfrm>
          <a:off x="2871018" y="1775424"/>
          <a:ext cx="2533172" cy="15199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e-DE" sz="2200" kern="1200" dirty="0"/>
            <a:t>PDF-Dokumente</a:t>
          </a:r>
        </a:p>
      </dsp:txBody>
      <dsp:txXfrm>
        <a:off x="2871018" y="1775424"/>
        <a:ext cx="2533172" cy="1519903"/>
      </dsp:txXfrm>
    </dsp:sp>
    <dsp:sp modelId="{C4B230CE-9FFC-4542-9462-FE1968DF4C1C}">
      <dsp:nvSpPr>
        <dsp:cNvPr id="0" name=""/>
        <dsp:cNvSpPr/>
      </dsp:nvSpPr>
      <dsp:spPr>
        <a:xfrm>
          <a:off x="5657508" y="1775424"/>
          <a:ext cx="2533172" cy="15199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e-DE" sz="2200" kern="1200" dirty="0"/>
            <a:t>PDF-Formulare</a:t>
          </a:r>
        </a:p>
      </dsp:txBody>
      <dsp:txXfrm>
        <a:off x="5657508" y="1775424"/>
        <a:ext cx="2533172" cy="1519903"/>
      </dsp:txXfrm>
    </dsp:sp>
    <dsp:sp modelId="{5F5A1943-2FDE-462A-AA4A-60604245ACFE}">
      <dsp:nvSpPr>
        <dsp:cNvPr id="0" name=""/>
        <dsp:cNvSpPr/>
      </dsp:nvSpPr>
      <dsp:spPr>
        <a:xfrm>
          <a:off x="8443998" y="1775424"/>
          <a:ext cx="2533172" cy="15199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e-DE" sz="2200" kern="1200" dirty="0"/>
            <a:t>Veranstaltungen</a:t>
          </a:r>
        </a:p>
      </dsp:txBody>
      <dsp:txXfrm>
        <a:off x="8443998" y="1775424"/>
        <a:ext cx="2533172" cy="1519903"/>
      </dsp:txXfrm>
    </dsp:sp>
    <dsp:sp modelId="{583E8E83-5FED-4426-B4BF-CDF0F1929C53}">
      <dsp:nvSpPr>
        <dsp:cNvPr id="0" name=""/>
        <dsp:cNvSpPr/>
      </dsp:nvSpPr>
      <dsp:spPr>
        <a:xfrm>
          <a:off x="84529" y="3548645"/>
          <a:ext cx="2533172" cy="15199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e-DE" sz="2200" kern="1200"/>
            <a:t>„</a:t>
          </a:r>
          <a:r>
            <a:rPr lang="de-DE" sz="2200" kern="1200" dirty="0"/>
            <a:t>Easy Web Check“</a:t>
          </a:r>
        </a:p>
      </dsp:txBody>
      <dsp:txXfrm>
        <a:off x="84529" y="3548645"/>
        <a:ext cx="2533172" cy="1519903"/>
      </dsp:txXfrm>
    </dsp:sp>
    <dsp:sp modelId="{403B08EC-9EE8-48C6-A814-8C5D65A75A09}">
      <dsp:nvSpPr>
        <dsp:cNvPr id="0" name=""/>
        <dsp:cNvSpPr/>
      </dsp:nvSpPr>
      <dsp:spPr>
        <a:xfrm>
          <a:off x="2871018" y="3548645"/>
          <a:ext cx="2533172" cy="15199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e-DE" sz="2200" kern="1200" dirty="0"/>
            <a:t>Selbstbewertung von Websites nach BITV-Test</a:t>
          </a:r>
        </a:p>
      </dsp:txBody>
      <dsp:txXfrm>
        <a:off x="2871018" y="3548645"/>
        <a:ext cx="2533172" cy="1519903"/>
      </dsp:txXfrm>
    </dsp:sp>
    <dsp:sp modelId="{54B24AA5-3CC2-4E66-B35B-E485EF0DE02B}">
      <dsp:nvSpPr>
        <dsp:cNvPr id="0" name=""/>
        <dsp:cNvSpPr/>
      </dsp:nvSpPr>
      <dsp:spPr>
        <a:xfrm>
          <a:off x="5657508" y="3548645"/>
          <a:ext cx="2533172" cy="15199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e-DE" sz="2200" kern="1200" dirty="0"/>
            <a:t>Vereinfachte Prüfmethode für mobile Apps</a:t>
          </a:r>
        </a:p>
      </dsp:txBody>
      <dsp:txXfrm>
        <a:off x="5657508" y="3548645"/>
        <a:ext cx="2533172" cy="1519903"/>
      </dsp:txXfrm>
    </dsp:sp>
    <dsp:sp modelId="{F886F4D5-348E-4424-A69D-B1475D889C59}">
      <dsp:nvSpPr>
        <dsp:cNvPr id="0" name=""/>
        <dsp:cNvSpPr/>
      </dsp:nvSpPr>
      <dsp:spPr>
        <a:xfrm>
          <a:off x="8443998" y="3548645"/>
          <a:ext cx="2533172" cy="15199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de-DE" sz="2200" kern="1200" dirty="0"/>
            <a:t>Selbstbewertung von mobilen Apps nach BITV-Test</a:t>
          </a:r>
        </a:p>
      </dsp:txBody>
      <dsp:txXfrm>
        <a:off x="8443998" y="3548645"/>
        <a:ext cx="2533172" cy="151990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CB026A-05CD-43F3-A308-9DB700388EF3}" type="datetimeFigureOut">
              <a:rPr lang="de-DE" smtClean="0"/>
              <a:t>22.02.2023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AB5A2A-A57C-4B90-A686-411155A119A8}" type="slidenum">
              <a:rPr lang="de-DE" smtClean="0"/>
              <a:t>‹Nr.›</a:t>
            </a:fld>
            <a:endParaRPr lang="de-DE"/>
          </a:p>
        </p:txBody>
      </p:sp>
    </p:spTree>
    <p:extLst>
      <p:ext uri="{BB962C8B-B14F-4D97-AF65-F5344CB8AC3E}">
        <p14:creationId xmlns:p14="http://schemas.microsoft.com/office/powerpoint/2010/main" val="335216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Anmerkung: Diese Folien lassen sich mit CommonLook in PDF/UA-konformes PDF konvertieren.</a:t>
            </a:r>
          </a:p>
        </p:txBody>
      </p:sp>
      <p:sp>
        <p:nvSpPr>
          <p:cNvPr id="4" name="Foliennummernplatzhalter 3"/>
          <p:cNvSpPr>
            <a:spLocks noGrp="1"/>
          </p:cNvSpPr>
          <p:nvPr>
            <p:ph type="sldNum" sz="quarter" idx="5"/>
          </p:nvPr>
        </p:nvSpPr>
        <p:spPr/>
        <p:txBody>
          <a:bodyPr/>
          <a:lstStyle/>
          <a:p>
            <a:fld id="{34AB5A2A-A57C-4B90-A686-411155A119A8}" type="slidenum">
              <a:rPr lang="de-DE" smtClean="0"/>
              <a:t>1</a:t>
            </a:fld>
            <a:endParaRPr lang="de-DE"/>
          </a:p>
        </p:txBody>
      </p:sp>
    </p:spTree>
    <p:extLst>
      <p:ext uri="{BB962C8B-B14F-4D97-AF65-F5344CB8AC3E}">
        <p14:creationId xmlns:p14="http://schemas.microsoft.com/office/powerpoint/2010/main" val="353974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4AB5A2A-A57C-4B90-A686-411155A119A8}" type="slidenum">
              <a:rPr lang="de-DE" smtClean="0"/>
              <a:t>14</a:t>
            </a:fld>
            <a:endParaRPr lang="de-DE"/>
          </a:p>
        </p:txBody>
      </p:sp>
    </p:spTree>
    <p:extLst>
      <p:ext uri="{BB962C8B-B14F-4D97-AF65-F5344CB8AC3E}">
        <p14:creationId xmlns:p14="http://schemas.microsoft.com/office/powerpoint/2010/main" val="2064835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GG Art. 3 (3). „Niemand darf wegen seiner Behinderung benachteiligt werden.“ wurde am 15.11.1994 hinzugefügt. https://lexetius.com/GG/3,2</a:t>
            </a:r>
          </a:p>
        </p:txBody>
      </p:sp>
      <p:sp>
        <p:nvSpPr>
          <p:cNvPr id="4" name="Foliennummernplatzhalter 3"/>
          <p:cNvSpPr>
            <a:spLocks noGrp="1"/>
          </p:cNvSpPr>
          <p:nvPr>
            <p:ph type="sldNum" sz="quarter" idx="5"/>
          </p:nvPr>
        </p:nvSpPr>
        <p:spPr/>
        <p:txBody>
          <a:bodyPr/>
          <a:lstStyle/>
          <a:p>
            <a:fld id="{34AB5A2A-A57C-4B90-A686-411155A119A8}" type="slidenum">
              <a:rPr lang="de-DE" smtClean="0"/>
              <a:t>15</a:t>
            </a:fld>
            <a:endParaRPr lang="de-DE"/>
          </a:p>
        </p:txBody>
      </p:sp>
    </p:spTree>
    <p:extLst>
      <p:ext uri="{BB962C8B-B14F-4D97-AF65-F5344CB8AC3E}">
        <p14:creationId xmlns:p14="http://schemas.microsoft.com/office/powerpoint/2010/main" val="2200617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GG wurde 1949 verabschiedet.</a:t>
            </a:r>
          </a:p>
          <a:p>
            <a:r>
              <a:rPr lang="de-DE" dirty="0"/>
              <a:t>Der Zusatz zu (3) kam 1994 dazu.</a:t>
            </a:r>
          </a:p>
        </p:txBody>
      </p:sp>
      <p:sp>
        <p:nvSpPr>
          <p:cNvPr id="4" name="Foliennummernplatzhalter 3"/>
          <p:cNvSpPr>
            <a:spLocks noGrp="1"/>
          </p:cNvSpPr>
          <p:nvPr>
            <p:ph type="sldNum" sz="quarter" idx="5"/>
          </p:nvPr>
        </p:nvSpPr>
        <p:spPr/>
        <p:txBody>
          <a:bodyPr/>
          <a:lstStyle/>
          <a:p>
            <a:fld id="{34AB5A2A-A57C-4B90-A686-411155A119A8}" type="slidenum">
              <a:rPr lang="de-DE" smtClean="0"/>
              <a:t>16</a:t>
            </a:fld>
            <a:endParaRPr lang="de-DE"/>
          </a:p>
        </p:txBody>
      </p:sp>
    </p:spTree>
    <p:extLst>
      <p:ext uri="{BB962C8B-B14F-4D97-AF65-F5344CB8AC3E}">
        <p14:creationId xmlns:p14="http://schemas.microsoft.com/office/powerpoint/2010/main" val="3604856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4AB5A2A-A57C-4B90-A686-411155A119A8}" type="slidenum">
              <a:rPr lang="de-DE" smtClean="0"/>
              <a:t>17</a:t>
            </a:fld>
            <a:endParaRPr lang="de-DE"/>
          </a:p>
        </p:txBody>
      </p:sp>
    </p:spTree>
    <p:extLst>
      <p:ext uri="{BB962C8B-B14F-4D97-AF65-F5344CB8AC3E}">
        <p14:creationId xmlns:p14="http://schemas.microsoft.com/office/powerpoint/2010/main" val="69650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4AB5A2A-A57C-4B90-A686-411155A119A8}" type="slidenum">
              <a:rPr lang="de-DE" smtClean="0"/>
              <a:t>19</a:t>
            </a:fld>
            <a:endParaRPr lang="de-DE"/>
          </a:p>
        </p:txBody>
      </p:sp>
    </p:spTree>
    <p:extLst>
      <p:ext uri="{BB962C8B-B14F-4D97-AF65-F5344CB8AC3E}">
        <p14:creationId xmlns:p14="http://schemas.microsoft.com/office/powerpoint/2010/main" val="1159838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4AB5A2A-A57C-4B90-A686-411155A119A8}" type="slidenum">
              <a:rPr lang="de-DE" smtClean="0"/>
              <a:t>21</a:t>
            </a:fld>
            <a:endParaRPr lang="de-DE"/>
          </a:p>
        </p:txBody>
      </p:sp>
    </p:spTree>
    <p:extLst>
      <p:ext uri="{BB962C8B-B14F-4D97-AF65-F5344CB8AC3E}">
        <p14:creationId xmlns:p14="http://schemas.microsoft.com/office/powerpoint/2010/main" val="3818816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4AB5A2A-A57C-4B90-A686-411155A119A8}" type="slidenum">
              <a:rPr lang="de-DE" smtClean="0"/>
              <a:t>23</a:t>
            </a:fld>
            <a:endParaRPr lang="de-DE"/>
          </a:p>
        </p:txBody>
      </p:sp>
    </p:spTree>
    <p:extLst>
      <p:ext uri="{BB962C8B-B14F-4D97-AF65-F5344CB8AC3E}">
        <p14:creationId xmlns:p14="http://schemas.microsoft.com/office/powerpoint/2010/main" val="16885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4AB5A2A-A57C-4B90-A686-411155A119A8}" type="slidenum">
              <a:rPr lang="de-DE" smtClean="0"/>
              <a:t>25</a:t>
            </a:fld>
            <a:endParaRPr lang="de-DE"/>
          </a:p>
        </p:txBody>
      </p:sp>
    </p:spTree>
    <p:extLst>
      <p:ext uri="{BB962C8B-B14F-4D97-AF65-F5344CB8AC3E}">
        <p14:creationId xmlns:p14="http://schemas.microsoft.com/office/powerpoint/2010/main" val="1539923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Diagramm zeigt eine Zeitstrahl-Übersicht über die Anforderungen der Barrierefreiheit für öffentliche Stellen in Deutschland</a:t>
            </a:r>
            <a:r>
              <a:rPr lang="de-DE" baseline="0" dirty="0"/>
              <a:t>.  Es werden die folgenden Kategorien dargestellt.</a:t>
            </a:r>
            <a:endParaRPr lang="de-DE" dirty="0"/>
          </a:p>
          <a:p>
            <a:endParaRPr lang="de-DE" dirty="0"/>
          </a:p>
          <a:p>
            <a:r>
              <a:rPr lang="de-DE" dirty="0"/>
              <a:t>Internet ("öffentliche Webseiten"): </a:t>
            </a:r>
          </a:p>
          <a:p>
            <a:r>
              <a:rPr lang="de-DE" dirty="0"/>
              <a:t>- bis 23.09.2019: Anforderungen nach BITV 2.0 (siehe Fußnote 1)</a:t>
            </a:r>
          </a:p>
          <a:p>
            <a:r>
              <a:rPr lang="de-DE" dirty="0"/>
              <a:t>- 23.09.2019 - 23.09.2020: Neue Webseiten* (siehe Fußnote 2)</a:t>
            </a:r>
          </a:p>
          <a:p>
            <a:r>
              <a:rPr lang="de-DE" dirty="0"/>
              <a:t>- 23.09.2020 - 23.06.2021: Alle Webseiten* (siehe Fußnote 2)</a:t>
            </a:r>
          </a:p>
          <a:p>
            <a:endParaRPr lang="de-DE" dirty="0"/>
          </a:p>
          <a:p>
            <a:r>
              <a:rPr lang="de-DE" dirty="0"/>
              <a:t>Intranet ("Webseiten für geschlossene Gruppen"):</a:t>
            </a:r>
          </a:p>
          <a:p>
            <a:r>
              <a:rPr lang="de-DE" dirty="0"/>
              <a:t>- bis 23.09.2019: Keine Vorschriften</a:t>
            </a:r>
          </a:p>
          <a:p>
            <a:r>
              <a:rPr lang="de-DE" dirty="0"/>
              <a:t>- ab 23.09.2019: Neue (ab 23.09.2019) oder grundlegend </a:t>
            </a:r>
            <a:r>
              <a:rPr lang="de-DE" dirty="0" err="1"/>
              <a:t>überarb</a:t>
            </a:r>
            <a:r>
              <a:rPr lang="de-DE" dirty="0"/>
              <a:t>. Webseiten* (siehe Fußnote 2)</a:t>
            </a:r>
          </a:p>
          <a:p>
            <a:endParaRPr lang="de-DE" dirty="0"/>
          </a:p>
          <a:p>
            <a:r>
              <a:rPr lang="de-DE" dirty="0"/>
              <a:t>Mobile Apps:</a:t>
            </a:r>
          </a:p>
          <a:p>
            <a:r>
              <a:rPr lang="de-DE" dirty="0"/>
              <a:t>- bis 23.06.2021: Keine Vorschriften</a:t>
            </a:r>
          </a:p>
          <a:p>
            <a:r>
              <a:rPr lang="de-DE" dirty="0"/>
              <a:t>- ab 23.06.2021: Alle Apps* (siehe Fußnote 2)</a:t>
            </a:r>
          </a:p>
          <a:p>
            <a:endParaRPr lang="de-DE" dirty="0"/>
          </a:p>
          <a:p>
            <a:r>
              <a:rPr lang="de-DE" dirty="0"/>
              <a:t>Erklärung Barrierefreiheit:</a:t>
            </a:r>
          </a:p>
          <a:p>
            <a:r>
              <a:rPr lang="de-DE" dirty="0"/>
              <a:t>- ab 24.09.2018: Erklärung zur Barrierefreiheit der medialen Angebote mit Rückmeldefunktion (siehe Fußnote 2)</a:t>
            </a:r>
          </a:p>
          <a:p>
            <a:endParaRPr lang="de-DE" dirty="0"/>
          </a:p>
          <a:p>
            <a:r>
              <a:rPr lang="de-DE" dirty="0"/>
              <a:t>Rückmeldemechanismus:</a:t>
            </a:r>
          </a:p>
          <a:p>
            <a:r>
              <a:rPr lang="de-DE" dirty="0"/>
              <a:t>- ab 24.09.2018: Rückmeldemöglichkeit für Benutzende</a:t>
            </a:r>
          </a:p>
          <a:p>
            <a:endParaRPr lang="de-DE" dirty="0"/>
          </a:p>
          <a:p>
            <a:r>
              <a:rPr lang="de-DE" dirty="0"/>
              <a:t>Überwachung:</a:t>
            </a:r>
          </a:p>
          <a:p>
            <a:r>
              <a:rPr lang="de-DE" dirty="0"/>
              <a:t>- ab 01.01.2020: Überwachungs- und Berichtsverfahren durch Bund/Länder (siehe Fußnote 2)</a:t>
            </a:r>
          </a:p>
          <a:p>
            <a:endParaRPr lang="de-DE" dirty="0"/>
          </a:p>
          <a:p>
            <a:r>
              <a:rPr lang="de-DE" dirty="0"/>
              <a:t>Elektronische Verwaltungsabläufe:</a:t>
            </a:r>
          </a:p>
          <a:p>
            <a:r>
              <a:rPr lang="de-DE" dirty="0"/>
              <a:t>- zeitlich unbegrenzt: Barrierefrei nach BITV (siehe Fußnote 3)</a:t>
            </a:r>
          </a:p>
          <a:p>
            <a:endParaRPr lang="de-DE" dirty="0"/>
          </a:p>
          <a:p>
            <a:r>
              <a:rPr lang="de-DE" dirty="0"/>
              <a:t>Fußnoten:</a:t>
            </a:r>
          </a:p>
          <a:p>
            <a:r>
              <a:rPr lang="de-DE" sz="1200" dirty="0"/>
              <a:t>* = Ausnahme im Einzelfall bei unverhältnismäßiger Belastung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1 = BITV 2.0 vom 12.09.2011)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mn-lt"/>
                <a:ea typeface="+mn-ea"/>
                <a:cs typeface="+mn-cs"/>
              </a:rPr>
              <a:t>2 = BITV 2.0 Änderungen vom 25.11.2016 und 21.05.2019)</a:t>
            </a:r>
          </a:p>
          <a:p>
            <a:pPr>
              <a:defRPr/>
            </a:pPr>
            <a:r>
              <a:rPr lang="de-DE" sz="1200" dirty="0">
                <a:solidFill>
                  <a:prstClr val="black"/>
                </a:solidFill>
              </a:rPr>
              <a:t>3 = E-Government-Gesetz – </a:t>
            </a:r>
            <a:r>
              <a:rPr lang="de-DE" sz="1200" dirty="0" err="1">
                <a:solidFill>
                  <a:prstClr val="black"/>
                </a:solidFill>
              </a:rPr>
              <a:t>EGovG</a:t>
            </a:r>
            <a:r>
              <a:rPr lang="de-DE" sz="1200" dirty="0">
                <a:solidFill>
                  <a:prstClr val="black"/>
                </a:solidFill>
              </a:rPr>
              <a:t> §16</a:t>
            </a:r>
            <a:endParaRPr kumimoji="0" lang="de-DE" sz="1200" b="0" i="0" u="none" strike="noStrike" kern="1200" cap="none" spc="0" normalizeH="0" baseline="0" noProof="0" dirty="0">
              <a:ln>
                <a:noFill/>
              </a:ln>
              <a:solidFill>
                <a:prstClr val="black"/>
              </a:solidFill>
              <a:effectLst/>
              <a:uLnTx/>
              <a:uFillTx/>
              <a:latin typeface="+mn-lt"/>
              <a:ea typeface="+mn-ea"/>
              <a:cs typeface="+mn-cs"/>
            </a:endParaRPr>
          </a:p>
          <a:p>
            <a:endParaRPr lang="de-DE" dirty="0"/>
          </a:p>
        </p:txBody>
      </p:sp>
    </p:spTree>
    <p:extLst>
      <p:ext uri="{BB962C8B-B14F-4D97-AF65-F5344CB8AC3E}">
        <p14:creationId xmlns:p14="http://schemas.microsoft.com/office/powerpoint/2010/main" val="1615699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Digitale Barrierefreiheit ist ein Prozess, der aus vier Phasen besteht, die z.T. parallel ablaufen.  Sie muss strategisch und nachhaltig gelebt werden – kurzfristige Aktionen sind meist nicht zielführend.  </a:t>
            </a:r>
            <a:r>
              <a:rPr lang="de-DE" sz="1200" kern="1200">
                <a:solidFill>
                  <a:schemeClr val="tx1"/>
                </a:solidFill>
                <a:effectLst/>
                <a:latin typeface="+mn-lt"/>
                <a:ea typeface="+mn-ea"/>
                <a:cs typeface="+mn-cs"/>
              </a:rPr>
              <a:t>Digitale Barrierefreiheit muss in vielen Aktivitäten der Hochschullehre grundlegend verankert werden – es ist eine kulturelle Veränderung.</a:t>
            </a:r>
          </a:p>
          <a:p>
            <a:endParaRPr lang="de-DE" dirty="0"/>
          </a:p>
          <a:p>
            <a:r>
              <a:rPr lang="de-DE" dirty="0"/>
              <a:t>Hinweis: Die mit (§§)</a:t>
            </a:r>
            <a:r>
              <a:rPr lang="de-DE" baseline="0" dirty="0"/>
              <a:t> gekennzeichneten Einträge sind gesetzlich vorgeschrieben.</a:t>
            </a:r>
            <a:endParaRPr lang="de-DE" dirty="0"/>
          </a:p>
        </p:txBody>
      </p:sp>
      <p:sp>
        <p:nvSpPr>
          <p:cNvPr id="4" name="Foliennummernplatzhalter 3"/>
          <p:cNvSpPr>
            <a:spLocks noGrp="1"/>
          </p:cNvSpPr>
          <p:nvPr>
            <p:ph type="sldNum" sz="quarter" idx="10"/>
          </p:nvPr>
        </p:nvSpPr>
        <p:spPr/>
        <p:txBody>
          <a:bodyPr/>
          <a:lstStyle/>
          <a:p>
            <a:fld id="{C91257DE-DD1D-402A-B928-F9A71DFC9A1B}" type="slidenum">
              <a:rPr lang="de-DE" smtClean="0"/>
              <a:t>32</a:t>
            </a:fld>
            <a:endParaRPr lang="de-DE"/>
          </a:p>
        </p:txBody>
      </p:sp>
    </p:spTree>
    <p:extLst>
      <p:ext uri="{BB962C8B-B14F-4D97-AF65-F5344CB8AC3E}">
        <p14:creationId xmlns:p14="http://schemas.microsoft.com/office/powerpoint/2010/main" val="3335109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DE" b="0" dirty="0"/>
          </a:p>
        </p:txBody>
      </p:sp>
      <p:sp>
        <p:nvSpPr>
          <p:cNvPr id="4" name="Foliennummernplatzhalter 3"/>
          <p:cNvSpPr>
            <a:spLocks noGrp="1"/>
          </p:cNvSpPr>
          <p:nvPr>
            <p:ph type="sldNum" sz="quarter" idx="5"/>
          </p:nvPr>
        </p:nvSpPr>
        <p:spPr/>
        <p:txBody>
          <a:bodyPr/>
          <a:lstStyle/>
          <a:p>
            <a:fld id="{34AB5A2A-A57C-4B90-A686-411155A119A8}" type="slidenum">
              <a:rPr lang="de-DE" smtClean="0"/>
              <a:t>2</a:t>
            </a:fld>
            <a:endParaRPr lang="de-DE"/>
          </a:p>
        </p:txBody>
      </p:sp>
    </p:spTree>
    <p:extLst>
      <p:ext uri="{BB962C8B-B14F-4D97-AF65-F5344CB8AC3E}">
        <p14:creationId xmlns:p14="http://schemas.microsoft.com/office/powerpoint/2010/main" val="2679898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Wie kommen wir raus aus der Falle von mangelndem Bewusstsein und fehlender Umsetzung?</a:t>
            </a:r>
          </a:p>
          <a:p>
            <a:endParaRPr lang="de-DE" dirty="0"/>
          </a:p>
        </p:txBody>
      </p:sp>
      <p:sp>
        <p:nvSpPr>
          <p:cNvPr id="4" name="Foliennummernplatzhalter 3"/>
          <p:cNvSpPr>
            <a:spLocks noGrp="1"/>
          </p:cNvSpPr>
          <p:nvPr>
            <p:ph type="sldNum" sz="quarter" idx="5"/>
          </p:nvPr>
        </p:nvSpPr>
        <p:spPr/>
        <p:txBody>
          <a:bodyPr/>
          <a:lstStyle/>
          <a:p>
            <a:fld id="{34AB5A2A-A57C-4B90-A686-411155A119A8}" type="slidenum">
              <a:rPr lang="de-DE" smtClean="0"/>
              <a:t>34</a:t>
            </a:fld>
            <a:endParaRPr lang="de-DE"/>
          </a:p>
        </p:txBody>
      </p:sp>
    </p:spTree>
    <p:extLst>
      <p:ext uri="{BB962C8B-B14F-4D97-AF65-F5344CB8AC3E}">
        <p14:creationId xmlns:p14="http://schemas.microsoft.com/office/powerpoint/2010/main" val="3318553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4AB5A2A-A57C-4B90-A686-411155A119A8}" type="slidenum">
              <a:rPr lang="de-DE" smtClean="0"/>
              <a:t>35</a:t>
            </a:fld>
            <a:endParaRPr lang="de-DE"/>
          </a:p>
        </p:txBody>
      </p:sp>
    </p:spTree>
    <p:extLst>
      <p:ext uri="{BB962C8B-B14F-4D97-AF65-F5344CB8AC3E}">
        <p14:creationId xmlns:p14="http://schemas.microsoft.com/office/powerpoint/2010/main" val="2622884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https://barrierefreiheit.hdm-stuttgart.de/workshop-katalog/</a:t>
            </a:r>
          </a:p>
        </p:txBody>
      </p:sp>
      <p:sp>
        <p:nvSpPr>
          <p:cNvPr id="4" name="Foliennummernplatzhalter 3"/>
          <p:cNvSpPr>
            <a:spLocks noGrp="1"/>
          </p:cNvSpPr>
          <p:nvPr>
            <p:ph type="sldNum" sz="quarter" idx="5"/>
          </p:nvPr>
        </p:nvSpPr>
        <p:spPr/>
        <p:txBody>
          <a:bodyPr/>
          <a:lstStyle/>
          <a:p>
            <a:fld id="{34AB5A2A-A57C-4B90-A686-411155A119A8}" type="slidenum">
              <a:rPr lang="de-DE" smtClean="0"/>
              <a:t>37</a:t>
            </a:fld>
            <a:endParaRPr lang="de-DE"/>
          </a:p>
        </p:txBody>
      </p:sp>
    </p:spTree>
    <p:extLst>
      <p:ext uri="{BB962C8B-B14F-4D97-AF65-F5344CB8AC3E}">
        <p14:creationId xmlns:p14="http://schemas.microsoft.com/office/powerpoint/2010/main" val="974726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There is no ONE accessibility expert.</a:t>
            </a:r>
          </a:p>
          <a:p>
            <a:endParaRPr lang="de-DE" dirty="0"/>
          </a:p>
          <a:p>
            <a:r>
              <a:rPr lang="de-DE" dirty="0"/>
              <a:t>Still missing:</a:t>
            </a:r>
          </a:p>
          <a:p>
            <a:pPr marL="171450" indent="-171450">
              <a:buFontTx/>
              <a:buChar char="-"/>
            </a:pPr>
            <a:r>
              <a:rPr lang="de-DE" dirty="0"/>
              <a:t>Accessible Mobile App </a:t>
            </a:r>
            <a:r>
              <a:rPr lang="de-DE" dirty="0" err="1"/>
              <a:t>Specialist</a:t>
            </a:r>
            <a:endParaRPr lang="de-DE" dirty="0"/>
          </a:p>
          <a:p>
            <a:pPr marL="171450" indent="-171450">
              <a:buFontTx/>
              <a:buChar char="-"/>
            </a:pPr>
            <a:r>
              <a:rPr lang="de-DE" dirty="0"/>
              <a:t>Accessible Teaching</a:t>
            </a:r>
          </a:p>
        </p:txBody>
      </p:sp>
      <p:sp>
        <p:nvSpPr>
          <p:cNvPr id="4" name="Foliennummernplatzhalter 3"/>
          <p:cNvSpPr>
            <a:spLocks noGrp="1"/>
          </p:cNvSpPr>
          <p:nvPr>
            <p:ph type="sldNum" sz="quarter" idx="5"/>
          </p:nvPr>
        </p:nvSpPr>
        <p:spPr/>
        <p:txBody>
          <a:bodyPr/>
          <a:lstStyle/>
          <a:p>
            <a:fld id="{34AB5A2A-A57C-4B90-A686-411155A119A8}" type="slidenum">
              <a:rPr lang="de-DE" smtClean="0"/>
              <a:t>38</a:t>
            </a:fld>
            <a:endParaRPr lang="de-DE"/>
          </a:p>
        </p:txBody>
      </p:sp>
    </p:spTree>
    <p:extLst>
      <p:ext uri="{BB962C8B-B14F-4D97-AF65-F5344CB8AC3E}">
        <p14:creationId xmlns:p14="http://schemas.microsoft.com/office/powerpoint/2010/main" val="1502359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https://barrierefreiheit.hdm-stuttgart.de/newsletter/</a:t>
            </a:r>
          </a:p>
        </p:txBody>
      </p:sp>
      <p:sp>
        <p:nvSpPr>
          <p:cNvPr id="4" name="Foliennummernplatzhalter 3"/>
          <p:cNvSpPr>
            <a:spLocks noGrp="1"/>
          </p:cNvSpPr>
          <p:nvPr>
            <p:ph type="sldNum" sz="quarter" idx="5"/>
          </p:nvPr>
        </p:nvSpPr>
        <p:spPr/>
        <p:txBody>
          <a:bodyPr/>
          <a:lstStyle/>
          <a:p>
            <a:fld id="{34AB5A2A-A57C-4B90-A686-411155A119A8}" type="slidenum">
              <a:rPr lang="de-DE" smtClean="0"/>
              <a:t>39</a:t>
            </a:fld>
            <a:endParaRPr lang="de-DE"/>
          </a:p>
        </p:txBody>
      </p:sp>
    </p:spTree>
    <p:extLst>
      <p:ext uri="{BB962C8B-B14F-4D97-AF65-F5344CB8AC3E}">
        <p14:creationId xmlns:p14="http://schemas.microsoft.com/office/powerpoint/2010/main" val="1775766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allgemein üblich: nicht</a:t>
            </a:r>
            <a:r>
              <a:rPr lang="de-DE" baseline="0" dirty="0"/>
              <a:t> Hintereingang</a:t>
            </a:r>
          </a:p>
          <a:p>
            <a:r>
              <a:rPr lang="de-DE" baseline="0" dirty="0"/>
              <a:t>ohne besondere Erschwernis: Toilette im Nachbarhaus</a:t>
            </a:r>
          </a:p>
          <a:p>
            <a:r>
              <a:rPr lang="de-DE" baseline="0" dirty="0"/>
              <a:t>ohne fremde Hilfe: Assistenz beim Einloggen?</a:t>
            </a:r>
            <a:endParaRPr lang="de-DE" dirty="0"/>
          </a:p>
        </p:txBody>
      </p:sp>
      <p:sp>
        <p:nvSpPr>
          <p:cNvPr id="4" name="Datumsplatzhalter 3"/>
          <p:cNvSpPr>
            <a:spLocks noGrp="1"/>
          </p:cNvSpPr>
          <p:nvPr>
            <p:ph type="dt" idx="10"/>
          </p:nvPr>
        </p:nvSpPr>
        <p:spPr/>
        <p:txBody>
          <a:bodyPr/>
          <a:lstStyle/>
          <a:p>
            <a:pPr>
              <a:defRPr/>
            </a:pPr>
            <a:fld id="{2B8CC096-F5C1-4CE6-9083-FBD6D2FDE171}" type="datetime1">
              <a:rPr lang="de-DE" smtClean="0"/>
              <a:pPr>
                <a:defRPr/>
              </a:pPr>
              <a:t>22.02.2023</a:t>
            </a:fld>
            <a:endParaRPr lang="de-DE"/>
          </a:p>
        </p:txBody>
      </p:sp>
      <p:sp>
        <p:nvSpPr>
          <p:cNvPr id="5" name="Foliennummernplatzhalter 4"/>
          <p:cNvSpPr>
            <a:spLocks noGrp="1"/>
          </p:cNvSpPr>
          <p:nvPr>
            <p:ph type="sldNum" sz="quarter" idx="11"/>
          </p:nvPr>
        </p:nvSpPr>
        <p:spPr/>
        <p:txBody>
          <a:bodyPr/>
          <a:lstStyle/>
          <a:p>
            <a:pPr>
              <a:defRPr/>
            </a:pPr>
            <a:fld id="{2E058CF4-E61D-4967-BB64-F93FA1C692A7}" type="slidenum">
              <a:rPr lang="de-DE" smtClean="0"/>
              <a:pPr>
                <a:defRPr/>
              </a:pPr>
              <a:t>3</a:t>
            </a:fld>
            <a:endParaRPr lang="de-DE"/>
          </a:p>
        </p:txBody>
      </p:sp>
    </p:spTree>
    <p:extLst>
      <p:ext uri="{BB962C8B-B14F-4D97-AF65-F5344CB8AC3E}">
        <p14:creationId xmlns:p14="http://schemas.microsoft.com/office/powerpoint/2010/main" val="4134240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4AB5A2A-A57C-4B90-A686-411155A119A8}" type="slidenum">
              <a:rPr lang="de-DE" smtClean="0"/>
              <a:t>5</a:t>
            </a:fld>
            <a:endParaRPr lang="de-DE"/>
          </a:p>
        </p:txBody>
      </p:sp>
    </p:spTree>
    <p:extLst>
      <p:ext uri="{BB962C8B-B14F-4D97-AF65-F5344CB8AC3E}">
        <p14:creationId xmlns:p14="http://schemas.microsoft.com/office/powerpoint/2010/main" val="2591699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https://www.un.org/development/desa/disabilities/convention-on-the-rights-of-persons-with-disabilities.html</a:t>
            </a:r>
          </a:p>
          <a:p>
            <a:endParaRPr lang="de-DE" dirty="0"/>
          </a:p>
          <a:p>
            <a:r>
              <a:rPr lang="de-DE" dirty="0"/>
              <a:t>http://ask.un.org/faq/14594</a:t>
            </a:r>
          </a:p>
          <a:p>
            <a:endParaRPr lang="en-GB" sz="1200" b="1" i="0" kern="1200" dirty="0">
              <a:solidFill>
                <a:schemeClr val="tx1"/>
              </a:solidFill>
              <a:effectLst/>
              <a:latin typeface="+mn-lt"/>
              <a:ea typeface="+mn-ea"/>
              <a:cs typeface="+mn-cs"/>
            </a:endParaRPr>
          </a:p>
          <a:p>
            <a:pPr>
              <a:lnSpc>
                <a:spcPct val="130000"/>
              </a:lnSpc>
            </a:pPr>
            <a:r>
              <a:rPr lang="de-DE" dirty="0"/>
              <a:t>13. Dez. 2006: Annahme durch UN Headquarter</a:t>
            </a:r>
          </a:p>
          <a:p>
            <a:pPr>
              <a:lnSpc>
                <a:spcPct val="130000"/>
              </a:lnSpc>
            </a:pPr>
            <a:r>
              <a:rPr lang="de-DE" dirty="0"/>
              <a:t>30. März 2007: Eröffnung der Unterschriften</a:t>
            </a:r>
          </a:p>
          <a:p>
            <a:pPr lvl="2">
              <a:lnSpc>
                <a:spcPct val="130000"/>
              </a:lnSpc>
            </a:pPr>
            <a:r>
              <a:rPr lang="de-DE" dirty="0"/>
              <a:t>82 Nationen unterschrieben am ersten Tag</a:t>
            </a:r>
          </a:p>
          <a:p>
            <a:pPr lvl="2">
              <a:lnSpc>
                <a:spcPct val="130000"/>
              </a:lnSpc>
            </a:pPr>
            <a:r>
              <a:rPr lang="de-DE" dirty="0"/>
              <a:t>Bis heute haben 180 Nationen unterschrieben </a:t>
            </a:r>
            <a:br>
              <a:rPr lang="de-DE" dirty="0"/>
            </a:br>
            <a:r>
              <a:rPr lang="de-DE" dirty="0"/>
              <a:t>(Stand 2019-09-23)</a:t>
            </a:r>
          </a:p>
          <a:p>
            <a:pPr>
              <a:lnSpc>
                <a:spcPct val="130000"/>
              </a:lnSpc>
            </a:pPr>
            <a:r>
              <a:rPr lang="de-DE" dirty="0"/>
              <a:t>50 Artikel über Rechte von Menschen mit Behinderungen in allen Lebensbereichen</a:t>
            </a:r>
          </a:p>
          <a:p>
            <a:pPr>
              <a:lnSpc>
                <a:spcPct val="130000"/>
              </a:lnSpc>
            </a:pPr>
            <a:r>
              <a:rPr lang="de-DE" dirty="0"/>
              <a:t>Paradigmenwechsel</a:t>
            </a:r>
          </a:p>
          <a:p>
            <a:pPr lvl="1">
              <a:lnSpc>
                <a:spcPct val="130000"/>
              </a:lnSpc>
            </a:pPr>
            <a:r>
              <a:rPr lang="de-DE" dirty="0"/>
              <a:t>Weg von: Menschen mit Behinderungen als "Objekte" von Wohlfahrt, medizinische Hilfe und sozialem Schutz</a:t>
            </a:r>
          </a:p>
          <a:p>
            <a:pPr lvl="1">
              <a:lnSpc>
                <a:spcPct val="130000"/>
              </a:lnSpc>
            </a:pPr>
            <a:r>
              <a:rPr lang="de-DE" dirty="0"/>
              <a:t>Hin zu: Menschen mit Behinderungen als "Subjekte" mit Rechten und Entscheidungsfreiheiten, und als aktive Mitglieder der Gesellschaft ("Inklusion")</a:t>
            </a:r>
          </a:p>
          <a:p>
            <a:pPr lvl="1">
              <a:lnSpc>
                <a:spcPct val="130000"/>
              </a:lnSpc>
            </a:pPr>
            <a:r>
              <a:rPr lang="de-DE" dirty="0"/>
              <a:t>Universelle Anerkennung der Würde von Menschen mit Behinderungen</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Signature ad Referendum</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 representative may sign a treaty "ad referendum", i.e., under the condition that the signature is confirmed by his state. In this case, the signature becomes definitive once it is confirmed by the responsible organ.</a:t>
            </a:r>
          </a:p>
          <a:p>
            <a:r>
              <a:rPr lang="en-GB" sz="1200" b="0" i="0" kern="1200" dirty="0">
                <a:solidFill>
                  <a:schemeClr val="tx1"/>
                </a:solidFill>
                <a:effectLst/>
                <a:latin typeface="+mn-lt"/>
                <a:ea typeface="+mn-ea"/>
                <a:cs typeface="+mn-cs"/>
              </a:rPr>
              <a:t>[Art.12 (2) (b), Vienna Convention on the Law of Treaties 1969]</a:t>
            </a:r>
          </a:p>
          <a:p>
            <a:r>
              <a:rPr lang="en-GB" sz="1200" b="1" i="0" kern="1200" dirty="0">
                <a:solidFill>
                  <a:schemeClr val="tx1"/>
                </a:solidFill>
                <a:effectLst/>
                <a:latin typeface="+mn-lt"/>
                <a:ea typeface="+mn-ea"/>
                <a:cs typeface="+mn-cs"/>
              </a:rPr>
              <a:t>Signature Subject to Ratification, Acceptance or Approval</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Where the signature is subject to ratification, acceptance or approval, the signature does not establish the consent to be bound. However, it is a means of authentication and expresses the willingness of the signatory state to continue the treaty-making process. The signature qualifies the signatory state to proceed to ratification, acceptance or approval. It also creates an obligation to refrain, in good faith, from acts that would defeat the object and the purpose of the treaty.</a:t>
            </a:r>
          </a:p>
          <a:p>
            <a:r>
              <a:rPr lang="en-GB" sz="1200" b="0" i="0" kern="1200" dirty="0">
                <a:solidFill>
                  <a:schemeClr val="tx1"/>
                </a:solidFill>
                <a:effectLst/>
                <a:latin typeface="+mn-lt"/>
                <a:ea typeface="+mn-ea"/>
                <a:cs typeface="+mn-cs"/>
              </a:rPr>
              <a:t>[Arts.10 and 18, Vienna Convention on the Law of Treaties 1969]</a:t>
            </a:r>
          </a:p>
          <a:p>
            <a:r>
              <a:rPr lang="en-GB" sz="1200" b="1" i="0" kern="1200" dirty="0">
                <a:solidFill>
                  <a:schemeClr val="tx1"/>
                </a:solidFill>
                <a:effectLst/>
                <a:latin typeface="+mn-lt"/>
                <a:ea typeface="+mn-ea"/>
                <a:cs typeface="+mn-cs"/>
              </a:rPr>
              <a:t>Ratification</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Ratification defines the international act whereby a state indicates its consent to be bound to a treaty if the parties intended to show their consent by such an act. In the case of bilateral treaties, ratification is usually accomplished by exchanging the requisite instruments, while in the case of multilateral treaties the usual procedure is for the depositary to collect the ratifications of all states, keeping all parties informed of the situation. The institution of ratification grants states the necessary time-frame to seek the required approval for the treaty on the domestic level and to enact the necessary legislation to give domestic effect to that treaty.  </a:t>
            </a:r>
          </a:p>
          <a:p>
            <a:r>
              <a:rPr lang="en-GB" sz="1200" b="0" i="0" kern="1200" dirty="0">
                <a:solidFill>
                  <a:schemeClr val="tx1"/>
                </a:solidFill>
                <a:effectLst/>
                <a:latin typeface="+mn-lt"/>
                <a:ea typeface="+mn-ea"/>
                <a:cs typeface="+mn-cs"/>
              </a:rPr>
              <a:t> [Arts.2 (1) (b), 14 (1) and 16, Vienna Convention on the Law of Treaties 1969]</a:t>
            </a:r>
          </a:p>
          <a:p>
            <a:r>
              <a:rPr lang="en-GB" sz="1200" b="1" i="0" kern="1200" dirty="0">
                <a:solidFill>
                  <a:schemeClr val="tx1"/>
                </a:solidFill>
                <a:effectLst/>
                <a:latin typeface="+mn-lt"/>
                <a:ea typeface="+mn-ea"/>
                <a:cs typeface="+mn-cs"/>
              </a:rPr>
              <a:t>Accession</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"Accession" is the act whereby a state accepts the offer or the opportunity to become a party to a treaty already negotiated and signed by other states. It has the same legal effect as ratification. Accession usually occurs after the treaty has entered into force. The Secretary-General of the United Nations, in his function as depositary, has also accepted accessions to some conventions before their entry into force. The conditions under which accession may occur and the procedure involved depend on the provisions of the treaty. A treaty might provide for the accession of all other states or for a limited and defined number of states. In the absence of such a provision, accession can only occur where the negotiating states were agreed or subsequently agree on it in the case of the state in question.   </a:t>
            </a:r>
          </a:p>
          <a:p>
            <a:r>
              <a:rPr lang="en-GB" sz="1200" b="0" i="0" kern="1200" dirty="0">
                <a:solidFill>
                  <a:schemeClr val="tx1"/>
                </a:solidFill>
                <a:effectLst/>
                <a:latin typeface="+mn-lt"/>
                <a:ea typeface="+mn-ea"/>
                <a:cs typeface="+mn-cs"/>
              </a:rPr>
              <a:t>[Arts.2 (1) (b) and 15, Vienna Convention on the Law of Treaties 1969]</a:t>
            </a:r>
          </a:p>
          <a:p>
            <a:endParaRPr lang="de-DE" dirty="0"/>
          </a:p>
          <a:p>
            <a:endParaRPr lang="de-DE" dirty="0"/>
          </a:p>
        </p:txBody>
      </p:sp>
      <p:sp>
        <p:nvSpPr>
          <p:cNvPr id="4" name="Foliennummernplatzhalter 3"/>
          <p:cNvSpPr>
            <a:spLocks noGrp="1"/>
          </p:cNvSpPr>
          <p:nvPr>
            <p:ph type="sldNum" sz="quarter" idx="5"/>
          </p:nvPr>
        </p:nvSpPr>
        <p:spPr/>
        <p:txBody>
          <a:bodyPr/>
          <a:lstStyle/>
          <a:p>
            <a:fld id="{34AB5A2A-A57C-4B90-A686-411155A119A8}" type="slidenum">
              <a:rPr lang="de-DE" smtClean="0"/>
              <a:t>6</a:t>
            </a:fld>
            <a:endParaRPr lang="de-DE"/>
          </a:p>
        </p:txBody>
      </p:sp>
    </p:spTree>
    <p:extLst>
      <p:ext uri="{BB962C8B-B14F-4D97-AF65-F5344CB8AC3E}">
        <p14:creationId xmlns:p14="http://schemas.microsoft.com/office/powerpoint/2010/main" val="3420333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47500" lnSpcReduction="20000"/>
          </a:bodyPr>
          <a:lstStyle/>
          <a:p>
            <a:r>
              <a:rPr lang="de-DE" dirty="0"/>
              <a:t>http://ask.un.org/faq/14594</a:t>
            </a:r>
          </a:p>
          <a:p>
            <a:endParaRPr lang="en-GB" sz="1200" b="1" i="0" kern="1200" dirty="0">
              <a:solidFill>
                <a:schemeClr val="tx1"/>
              </a:solidFill>
              <a:effectLst/>
              <a:latin typeface="+mn-lt"/>
              <a:ea typeface="+mn-ea"/>
              <a:cs typeface="+mn-cs"/>
            </a:endParaRPr>
          </a:p>
          <a:p>
            <a:pPr>
              <a:lnSpc>
                <a:spcPct val="130000"/>
              </a:lnSpc>
            </a:pPr>
            <a:r>
              <a:rPr lang="de-DE" dirty="0"/>
              <a:t>13. Dez. 2006: Annahme durch UN Headquarter</a:t>
            </a:r>
          </a:p>
          <a:p>
            <a:pPr>
              <a:lnSpc>
                <a:spcPct val="130000"/>
              </a:lnSpc>
            </a:pPr>
            <a:r>
              <a:rPr lang="de-DE" dirty="0"/>
              <a:t>30. März 2007: Eröffnung der Unterschriften</a:t>
            </a:r>
          </a:p>
          <a:p>
            <a:pPr lvl="2">
              <a:lnSpc>
                <a:spcPct val="130000"/>
              </a:lnSpc>
            </a:pPr>
            <a:r>
              <a:rPr lang="de-DE" dirty="0"/>
              <a:t>82 Nationen unterschrieben am ersten Tag</a:t>
            </a:r>
          </a:p>
          <a:p>
            <a:pPr lvl="2">
              <a:lnSpc>
                <a:spcPct val="130000"/>
              </a:lnSpc>
            </a:pPr>
            <a:r>
              <a:rPr lang="de-DE" dirty="0"/>
              <a:t>Bis heute haben 180 Nationen unterschrieben </a:t>
            </a:r>
            <a:br>
              <a:rPr lang="de-DE" dirty="0"/>
            </a:br>
            <a:r>
              <a:rPr lang="de-DE" dirty="0"/>
              <a:t>(Stand 2019-09-23)</a:t>
            </a:r>
          </a:p>
          <a:p>
            <a:pPr>
              <a:lnSpc>
                <a:spcPct val="130000"/>
              </a:lnSpc>
            </a:pPr>
            <a:r>
              <a:rPr lang="de-DE" dirty="0"/>
              <a:t>50 Artikel über Rechte von Menschen mit Behinderungen in allen Lebensbereichen</a:t>
            </a:r>
          </a:p>
          <a:p>
            <a:pPr>
              <a:lnSpc>
                <a:spcPct val="130000"/>
              </a:lnSpc>
            </a:pPr>
            <a:r>
              <a:rPr lang="de-DE" dirty="0"/>
              <a:t>Paradigmenwechsel</a:t>
            </a:r>
          </a:p>
          <a:p>
            <a:pPr lvl="1">
              <a:lnSpc>
                <a:spcPct val="130000"/>
              </a:lnSpc>
            </a:pPr>
            <a:r>
              <a:rPr lang="de-DE" dirty="0"/>
              <a:t>Weg von: Menschen mit Behinderungen als "Objekte" von Wohlfahrt, medizinische Hilfe und sozialem Schutz</a:t>
            </a:r>
          </a:p>
          <a:p>
            <a:pPr lvl="1">
              <a:lnSpc>
                <a:spcPct val="130000"/>
              </a:lnSpc>
            </a:pPr>
            <a:r>
              <a:rPr lang="de-DE" dirty="0"/>
              <a:t>Hin zu: Menschen mit Behinderungen als "Subjekte" mit Rechten und Entscheidungsfreiheiten, und als aktive Mitglieder der Gesellschaft ("Inklusion")</a:t>
            </a:r>
          </a:p>
          <a:p>
            <a:pPr lvl="1">
              <a:lnSpc>
                <a:spcPct val="130000"/>
              </a:lnSpc>
            </a:pPr>
            <a:r>
              <a:rPr lang="de-DE" dirty="0"/>
              <a:t>Universelle Anerkennung der Würde von Menschen mit Behinderungen</a:t>
            </a:r>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Signature ad Referendum</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 representative may sign a treaty "ad referendum", i.e., under the condition that the signature is confirmed by his state. In this case, the signature becomes definitive once it is confirmed by the responsible organ.</a:t>
            </a:r>
          </a:p>
          <a:p>
            <a:r>
              <a:rPr lang="en-GB" sz="1200" b="0" i="0" kern="1200" dirty="0">
                <a:solidFill>
                  <a:schemeClr val="tx1"/>
                </a:solidFill>
                <a:effectLst/>
                <a:latin typeface="+mn-lt"/>
                <a:ea typeface="+mn-ea"/>
                <a:cs typeface="+mn-cs"/>
              </a:rPr>
              <a:t>[Art.12 (2) (b), Vienna Convention on the Law of Treaties 1969]</a:t>
            </a:r>
          </a:p>
          <a:p>
            <a:r>
              <a:rPr lang="en-GB" sz="1200" b="1" i="0" kern="1200" dirty="0">
                <a:solidFill>
                  <a:schemeClr val="tx1"/>
                </a:solidFill>
                <a:effectLst/>
                <a:latin typeface="+mn-lt"/>
                <a:ea typeface="+mn-ea"/>
                <a:cs typeface="+mn-cs"/>
              </a:rPr>
              <a:t>Signature Subject to Ratification, Acceptance or Approval</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Where the signature is subject to ratification, acceptance or approval, the signature does not establish the consent to be bound. However, it is a means of authentication and expresses the willingness of the signatory state to continue the treaty-making process. The signature qualifies the signatory state to proceed to ratification, acceptance or approval. It also creates an obligation to refrain, in good faith, from acts that would defeat the object and the purpose of the treaty.</a:t>
            </a:r>
          </a:p>
          <a:p>
            <a:r>
              <a:rPr lang="en-GB" sz="1200" b="0" i="0" kern="1200" dirty="0">
                <a:solidFill>
                  <a:schemeClr val="tx1"/>
                </a:solidFill>
                <a:effectLst/>
                <a:latin typeface="+mn-lt"/>
                <a:ea typeface="+mn-ea"/>
                <a:cs typeface="+mn-cs"/>
              </a:rPr>
              <a:t>[Arts.10 and 18, Vienna Convention on the Law of Treaties 1969]</a:t>
            </a:r>
          </a:p>
          <a:p>
            <a:r>
              <a:rPr lang="en-GB" sz="1200" b="1" i="0" kern="1200" dirty="0">
                <a:solidFill>
                  <a:schemeClr val="tx1"/>
                </a:solidFill>
                <a:effectLst/>
                <a:latin typeface="+mn-lt"/>
                <a:ea typeface="+mn-ea"/>
                <a:cs typeface="+mn-cs"/>
              </a:rPr>
              <a:t>Ratification</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Ratification defines the international act whereby a state indicates its consent to be bound to a treaty if the parties intended to show their consent by such an act. In the case of bilateral treaties, ratification is usually accomplished by exchanging the requisite instruments, while in the case of multilateral treaties the usual procedure is for the depositary to collect the ratifications of all states, keeping all parties informed of the situation. The institution of ratification grants states the necessary time-frame to seek the required approval for the treaty on the domestic level and to enact the necessary legislation to give domestic effect to that treaty.  </a:t>
            </a:r>
          </a:p>
          <a:p>
            <a:r>
              <a:rPr lang="en-GB" sz="1200" b="0" i="0" kern="1200" dirty="0">
                <a:solidFill>
                  <a:schemeClr val="tx1"/>
                </a:solidFill>
                <a:effectLst/>
                <a:latin typeface="+mn-lt"/>
                <a:ea typeface="+mn-ea"/>
                <a:cs typeface="+mn-cs"/>
              </a:rPr>
              <a:t> [Arts.2 (1) (b), 14 (1) and 16, Vienna Convention on the Law of Treaties 1969]</a:t>
            </a:r>
          </a:p>
          <a:p>
            <a:r>
              <a:rPr lang="en-GB" sz="1200" b="1" i="0" kern="1200" dirty="0">
                <a:solidFill>
                  <a:schemeClr val="tx1"/>
                </a:solidFill>
                <a:effectLst/>
                <a:latin typeface="+mn-lt"/>
                <a:ea typeface="+mn-ea"/>
                <a:cs typeface="+mn-cs"/>
              </a:rPr>
              <a:t>Accession</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"Accession" is the act whereby a state accepts the offer or the opportunity to become a party to a treaty already negotiated and signed by other states. It has the same legal effect as ratification. Accession usually occurs after the treaty has entered into force. The Secretary-General of the United Nations, in his function as depositary, has also accepted accessions to some conventions before their entry into force. The conditions under which accession may occur and the procedure involved depend on the provisions of the treaty. A treaty might provide for the accession of all other states or for a limited and defined number of states. In the absence of such a provision, accession can only occur where the negotiating states were agreed or subsequently agree on it in the case of the state in question.   </a:t>
            </a:r>
          </a:p>
          <a:p>
            <a:r>
              <a:rPr lang="en-GB" sz="1200" b="0" i="0" kern="1200" dirty="0">
                <a:solidFill>
                  <a:schemeClr val="tx1"/>
                </a:solidFill>
                <a:effectLst/>
                <a:latin typeface="+mn-lt"/>
                <a:ea typeface="+mn-ea"/>
                <a:cs typeface="+mn-cs"/>
              </a:rPr>
              <a:t>[Arts.2 (1) (b) and 15, Vienna Convention on the Law of Treaties 1969]</a:t>
            </a:r>
          </a:p>
          <a:p>
            <a:endParaRPr lang="de-DE" dirty="0"/>
          </a:p>
        </p:txBody>
      </p:sp>
      <p:sp>
        <p:nvSpPr>
          <p:cNvPr id="4" name="Datumsplatzhalter 3"/>
          <p:cNvSpPr>
            <a:spLocks noGrp="1"/>
          </p:cNvSpPr>
          <p:nvPr>
            <p:ph type="dt" idx="10"/>
          </p:nvPr>
        </p:nvSpPr>
        <p:spPr/>
        <p:txBody>
          <a:bodyPr/>
          <a:lstStyle/>
          <a:p>
            <a:pPr>
              <a:defRPr/>
            </a:pPr>
            <a:fld id="{2B8CC096-F5C1-4CE6-9083-FBD6D2FDE171}" type="datetime1">
              <a:rPr lang="de-DE" smtClean="0"/>
              <a:pPr>
                <a:defRPr/>
              </a:pPr>
              <a:t>22.02.2023</a:t>
            </a:fld>
            <a:endParaRPr lang="de-DE"/>
          </a:p>
        </p:txBody>
      </p:sp>
      <p:sp>
        <p:nvSpPr>
          <p:cNvPr id="5" name="Foliennummernplatzhalter 4"/>
          <p:cNvSpPr>
            <a:spLocks noGrp="1"/>
          </p:cNvSpPr>
          <p:nvPr>
            <p:ph type="sldNum" sz="quarter" idx="11"/>
          </p:nvPr>
        </p:nvSpPr>
        <p:spPr/>
        <p:txBody>
          <a:bodyPr/>
          <a:lstStyle/>
          <a:p>
            <a:pPr>
              <a:defRPr/>
            </a:pPr>
            <a:fld id="{2E058CF4-E61D-4967-BB64-F93FA1C692A7}" type="slidenum">
              <a:rPr lang="de-DE" smtClean="0"/>
              <a:pPr>
                <a:defRPr/>
              </a:pPr>
              <a:t>7</a:t>
            </a:fld>
            <a:endParaRPr lang="de-DE"/>
          </a:p>
        </p:txBody>
      </p:sp>
    </p:spTree>
    <p:extLst>
      <p:ext uri="{BB962C8B-B14F-4D97-AF65-F5344CB8AC3E}">
        <p14:creationId xmlns:p14="http://schemas.microsoft.com/office/powerpoint/2010/main" val="1883263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GG Art. 3 (3). „Niemand darf wegen seiner Behinderung benachteiligt werden.“ wurde am 15.11.1994 hinzugefügt. https://lexetius.com/GG/3,2</a:t>
            </a:r>
          </a:p>
        </p:txBody>
      </p:sp>
      <p:sp>
        <p:nvSpPr>
          <p:cNvPr id="4" name="Foliennummernplatzhalter 3"/>
          <p:cNvSpPr>
            <a:spLocks noGrp="1"/>
          </p:cNvSpPr>
          <p:nvPr>
            <p:ph type="sldNum" sz="quarter" idx="5"/>
          </p:nvPr>
        </p:nvSpPr>
        <p:spPr/>
        <p:txBody>
          <a:bodyPr/>
          <a:lstStyle/>
          <a:p>
            <a:fld id="{34AB5A2A-A57C-4B90-A686-411155A119A8}" type="slidenum">
              <a:rPr lang="de-DE" smtClean="0"/>
              <a:t>9</a:t>
            </a:fld>
            <a:endParaRPr lang="de-DE"/>
          </a:p>
        </p:txBody>
      </p:sp>
    </p:spTree>
    <p:extLst>
      <p:ext uri="{BB962C8B-B14F-4D97-AF65-F5344CB8AC3E}">
        <p14:creationId xmlns:p14="http://schemas.microsoft.com/office/powerpoint/2010/main" val="2086156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GG Art. 3 (3). „Niemand darf wegen seiner Behinderung benachteiligt werden.“ wurde am 15.11.1994 hinzugefügt. https://lexetius.com/GG/3,2</a:t>
            </a:r>
          </a:p>
        </p:txBody>
      </p:sp>
      <p:sp>
        <p:nvSpPr>
          <p:cNvPr id="4" name="Foliennummernplatzhalter 3"/>
          <p:cNvSpPr>
            <a:spLocks noGrp="1"/>
          </p:cNvSpPr>
          <p:nvPr>
            <p:ph type="sldNum" sz="quarter" idx="5"/>
          </p:nvPr>
        </p:nvSpPr>
        <p:spPr/>
        <p:txBody>
          <a:bodyPr/>
          <a:lstStyle/>
          <a:p>
            <a:fld id="{34AB5A2A-A57C-4B90-A686-411155A119A8}" type="slidenum">
              <a:rPr lang="de-DE" smtClean="0"/>
              <a:t>11</a:t>
            </a:fld>
            <a:endParaRPr lang="de-DE"/>
          </a:p>
        </p:txBody>
      </p:sp>
    </p:spTree>
    <p:extLst>
      <p:ext uri="{BB962C8B-B14F-4D97-AF65-F5344CB8AC3E}">
        <p14:creationId xmlns:p14="http://schemas.microsoft.com/office/powerpoint/2010/main" val="2894653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45762"/>
            <a:ext cx="9144000" cy="2143358"/>
          </a:xfrm>
        </p:spPr>
        <p:txBody>
          <a:bodyPr anchor="b"/>
          <a:lstStyle>
            <a:lvl1pPr algn="ctr">
              <a:defRPr sz="6000"/>
            </a:lvl1pPr>
          </a:lstStyle>
          <a:p>
            <a:r>
              <a:rPr lang="de-DE" dirty="0"/>
              <a:t>Mastertitelformat bearbeiten</a:t>
            </a:r>
            <a:endParaRPr lang="en-US" dirty="0"/>
          </a:p>
        </p:txBody>
      </p:sp>
      <p:sp>
        <p:nvSpPr>
          <p:cNvPr id="3" name="Subtitle 2"/>
          <p:cNvSpPr>
            <a:spLocks noGrp="1"/>
          </p:cNvSpPr>
          <p:nvPr>
            <p:ph type="subTitle" idx="1"/>
          </p:nvPr>
        </p:nvSpPr>
        <p:spPr>
          <a:xfrm>
            <a:off x="1524000" y="4725437"/>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pic>
        <p:nvPicPr>
          <p:cNvPr id="7" name="Grafik 6" descr="Logo: Kompetenzzentrum Digitale Barrierefreiheit">
            <a:extLst>
              <a:ext uri="{FF2B5EF4-FFF2-40B4-BE49-F238E27FC236}">
                <a16:creationId xmlns:a16="http://schemas.microsoft.com/office/drawing/2014/main" id="{F7DFFF0F-68C9-475E-BB7A-FD659ED4D4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6164" y="246523"/>
            <a:ext cx="3889092" cy="2324400"/>
          </a:xfrm>
          <a:prstGeom prst="rect">
            <a:avLst/>
          </a:prstGeom>
        </p:spPr>
      </p:pic>
    </p:spTree>
    <p:extLst>
      <p:ext uri="{BB962C8B-B14F-4D97-AF65-F5344CB8AC3E}">
        <p14:creationId xmlns:p14="http://schemas.microsoft.com/office/powerpoint/2010/main" val="3588249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_Leer">
    <p:spTree>
      <p:nvGrpSpPr>
        <p:cNvPr id="1" name=""/>
        <p:cNvGrpSpPr/>
        <p:nvPr/>
      </p:nvGrpSpPr>
      <p:grpSpPr>
        <a:xfrm>
          <a:off x="0" y="0"/>
          <a:ext cx="0" cy="0"/>
          <a:chOff x="0" y="0"/>
          <a:chExt cx="0" cy="0"/>
        </a:xfrm>
      </p:grpSpPr>
      <p:sp>
        <p:nvSpPr>
          <p:cNvPr id="2" name="Title 1"/>
          <p:cNvSpPr>
            <a:spLocks noGrp="1"/>
          </p:cNvSpPr>
          <p:nvPr>
            <p:ph type="title"/>
          </p:nvPr>
        </p:nvSpPr>
        <p:spPr>
          <a:xfrm>
            <a:off x="0" y="-1161525"/>
            <a:ext cx="12192000" cy="1001281"/>
          </a:xfrm>
        </p:spPr>
        <p:txBody>
          <a:bodyPr/>
          <a:lstStyle>
            <a:lvl1pPr>
              <a:defRPr>
                <a:solidFill>
                  <a:schemeClr val="tx1">
                    <a:lumMod val="50000"/>
                  </a:schemeClr>
                </a:solidFill>
              </a:defRPr>
            </a:lvl1pPr>
          </a:lstStyle>
          <a:p>
            <a:r>
              <a:rPr lang="de-DE"/>
              <a:t>Mastertitelformat bearbeiten</a:t>
            </a:r>
            <a:endParaRPr lang="en-US" dirty="0"/>
          </a:p>
        </p:txBody>
      </p:sp>
      <p:sp>
        <p:nvSpPr>
          <p:cNvPr id="7" name="Textplatzhalter 7">
            <a:extLst>
              <a:ext uri="{FF2B5EF4-FFF2-40B4-BE49-F238E27FC236}">
                <a16:creationId xmlns:a16="http://schemas.microsoft.com/office/drawing/2014/main" id="{1CA1408E-652F-477A-9C3F-F23520EC0863}"/>
              </a:ext>
            </a:extLst>
          </p:cNvPr>
          <p:cNvSpPr>
            <a:spLocks noGrp="1"/>
          </p:cNvSpPr>
          <p:nvPr>
            <p:ph type="body" sz="quarter" idx="13" hasCustomPrompt="1"/>
          </p:nvPr>
        </p:nvSpPr>
        <p:spPr>
          <a:xfrm>
            <a:off x="565149" y="6390270"/>
            <a:ext cx="11062278" cy="376288"/>
          </a:xfrm>
        </p:spPr>
        <p:txBody>
          <a:bodyPr anchor="b">
            <a:normAutofit/>
          </a:bodyPr>
          <a:lstStyle>
            <a:lvl1pPr marL="0" indent="0" defTabSz="450850">
              <a:buNone/>
              <a:defRPr sz="1800">
                <a:solidFill>
                  <a:schemeClr val="tx1">
                    <a:lumMod val="75000"/>
                  </a:schemeClr>
                </a:solidFill>
              </a:defRPr>
            </a:lvl1pPr>
          </a:lstStyle>
          <a:p>
            <a:pPr lvl="0"/>
            <a:r>
              <a:rPr lang="de-DE" dirty="0"/>
              <a:t>[1]	</a:t>
            </a:r>
          </a:p>
        </p:txBody>
      </p:sp>
      <p:sp>
        <p:nvSpPr>
          <p:cNvPr id="3" name="Foliennummernplatzhalter 2">
            <a:extLst>
              <a:ext uri="{FF2B5EF4-FFF2-40B4-BE49-F238E27FC236}">
                <a16:creationId xmlns:a16="http://schemas.microsoft.com/office/drawing/2014/main" id="{54919904-9E87-249F-3576-CEF2E5B4CAAA}"/>
              </a:ext>
              <a:ext uri="{C183D7F6-B498-43B3-948B-1728B52AA6E4}">
                <adec:decorative xmlns:adec="http://schemas.microsoft.com/office/drawing/2017/decorative" val="1"/>
              </a:ext>
            </a:extLst>
          </p:cNvPr>
          <p:cNvSpPr>
            <a:spLocks noGrp="1"/>
          </p:cNvSpPr>
          <p:nvPr>
            <p:ph type="sldNum" sz="quarter" idx="12"/>
          </p:nvPr>
        </p:nvSpPr>
        <p:spPr>
          <a:xfrm>
            <a:off x="10929403" y="365125"/>
            <a:ext cx="698024" cy="365125"/>
          </a:xfrm>
        </p:spPr>
        <p:txBody>
          <a:bodyPr/>
          <a:lstStyle/>
          <a:p>
            <a:fld id="{935305CA-DCC9-4948-BD69-6E7F4002ACB5}" type="slidenum">
              <a:rPr lang="de-DE" smtClean="0"/>
              <a:pPr/>
              <a:t>‹Nr.›</a:t>
            </a:fld>
            <a:endParaRPr lang="de-DE" dirty="0"/>
          </a:p>
        </p:txBody>
      </p:sp>
    </p:spTree>
    <p:extLst>
      <p:ext uri="{BB962C8B-B14F-4D97-AF65-F5344CB8AC3E}">
        <p14:creationId xmlns:p14="http://schemas.microsoft.com/office/powerpoint/2010/main" val="2475825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Google Shape;25;p4"/>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 name="Google Shape;26;p4"/>
          <p:cNvGrpSpPr/>
          <p:nvPr/>
        </p:nvGrpSpPr>
        <p:grpSpPr>
          <a:xfrm>
            <a:off x="1107190" y="1677951"/>
            <a:ext cx="994351" cy="61101"/>
            <a:chOff x="4580561" y="2589004"/>
            <a:chExt cx="1064464" cy="25200"/>
          </a:xfrm>
        </p:grpSpPr>
        <p:sp>
          <p:nvSpPr>
            <p:cNvPr id="27" name="Google Shape;27;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 name="Google Shape;29;p4"/>
          <p:cNvSpPr txBox="1">
            <a:spLocks noGrp="1"/>
          </p:cNvSpPr>
          <p:nvPr>
            <p:ph type="title"/>
          </p:nvPr>
        </p:nvSpPr>
        <p:spPr>
          <a:xfrm>
            <a:off x="972600" y="843800"/>
            <a:ext cx="10251600" cy="713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3467">
                <a:solidFill>
                  <a:schemeClr val="dk2"/>
                </a:solidFill>
              </a:defRPr>
            </a:lvl1pPr>
            <a:lvl2pPr lvl="1">
              <a:spcBef>
                <a:spcPts val="0"/>
              </a:spcBef>
              <a:spcAft>
                <a:spcPts val="0"/>
              </a:spcAft>
              <a:buClr>
                <a:schemeClr val="dk2"/>
              </a:buClr>
              <a:buSzPts val="2600"/>
              <a:buNone/>
              <a:defRPr sz="3467">
                <a:solidFill>
                  <a:schemeClr val="dk2"/>
                </a:solidFill>
              </a:defRPr>
            </a:lvl2pPr>
            <a:lvl3pPr lvl="2">
              <a:spcBef>
                <a:spcPts val="0"/>
              </a:spcBef>
              <a:spcAft>
                <a:spcPts val="0"/>
              </a:spcAft>
              <a:buClr>
                <a:schemeClr val="dk2"/>
              </a:buClr>
              <a:buSzPts val="2600"/>
              <a:buNone/>
              <a:defRPr sz="3467">
                <a:solidFill>
                  <a:schemeClr val="dk2"/>
                </a:solidFill>
              </a:defRPr>
            </a:lvl3pPr>
            <a:lvl4pPr lvl="3">
              <a:spcBef>
                <a:spcPts val="0"/>
              </a:spcBef>
              <a:spcAft>
                <a:spcPts val="0"/>
              </a:spcAft>
              <a:buClr>
                <a:schemeClr val="dk2"/>
              </a:buClr>
              <a:buSzPts val="2600"/>
              <a:buNone/>
              <a:defRPr sz="3467">
                <a:solidFill>
                  <a:schemeClr val="dk2"/>
                </a:solidFill>
              </a:defRPr>
            </a:lvl4pPr>
            <a:lvl5pPr lvl="4">
              <a:spcBef>
                <a:spcPts val="0"/>
              </a:spcBef>
              <a:spcAft>
                <a:spcPts val="0"/>
              </a:spcAft>
              <a:buClr>
                <a:schemeClr val="dk2"/>
              </a:buClr>
              <a:buSzPts val="2600"/>
              <a:buNone/>
              <a:defRPr sz="3467">
                <a:solidFill>
                  <a:schemeClr val="dk2"/>
                </a:solidFill>
              </a:defRPr>
            </a:lvl5pPr>
            <a:lvl6pPr lvl="5">
              <a:spcBef>
                <a:spcPts val="0"/>
              </a:spcBef>
              <a:spcAft>
                <a:spcPts val="0"/>
              </a:spcAft>
              <a:buClr>
                <a:schemeClr val="dk2"/>
              </a:buClr>
              <a:buSzPts val="2600"/>
              <a:buNone/>
              <a:defRPr sz="3467">
                <a:solidFill>
                  <a:schemeClr val="dk2"/>
                </a:solidFill>
              </a:defRPr>
            </a:lvl6pPr>
            <a:lvl7pPr lvl="6">
              <a:spcBef>
                <a:spcPts val="0"/>
              </a:spcBef>
              <a:spcAft>
                <a:spcPts val="0"/>
              </a:spcAft>
              <a:buClr>
                <a:schemeClr val="dk2"/>
              </a:buClr>
              <a:buSzPts val="2600"/>
              <a:buNone/>
              <a:defRPr sz="3467">
                <a:solidFill>
                  <a:schemeClr val="dk2"/>
                </a:solidFill>
              </a:defRPr>
            </a:lvl7pPr>
            <a:lvl8pPr lvl="7">
              <a:spcBef>
                <a:spcPts val="0"/>
              </a:spcBef>
              <a:spcAft>
                <a:spcPts val="0"/>
              </a:spcAft>
              <a:buClr>
                <a:schemeClr val="dk2"/>
              </a:buClr>
              <a:buSzPts val="2600"/>
              <a:buNone/>
              <a:defRPr sz="3467">
                <a:solidFill>
                  <a:schemeClr val="dk2"/>
                </a:solidFill>
              </a:defRPr>
            </a:lvl8pPr>
            <a:lvl9pPr lvl="8">
              <a:spcBef>
                <a:spcPts val="0"/>
              </a:spcBef>
              <a:spcAft>
                <a:spcPts val="0"/>
              </a:spcAft>
              <a:buClr>
                <a:schemeClr val="dk2"/>
              </a:buClr>
              <a:buSzPts val="2600"/>
              <a:buNone/>
              <a:defRPr sz="3467">
                <a:solidFill>
                  <a:schemeClr val="dk2"/>
                </a:solidFill>
              </a:defRPr>
            </a:lvl9pPr>
          </a:lstStyle>
          <a:p>
            <a:endParaRPr/>
          </a:p>
        </p:txBody>
      </p:sp>
      <p:sp>
        <p:nvSpPr>
          <p:cNvPr id="30" name="Google Shape;30;p4"/>
          <p:cNvSpPr txBox="1">
            <a:spLocks noGrp="1"/>
          </p:cNvSpPr>
          <p:nvPr>
            <p:ph type="body" idx="1"/>
          </p:nvPr>
        </p:nvSpPr>
        <p:spPr>
          <a:xfrm>
            <a:off x="972600" y="2060633"/>
            <a:ext cx="10251600" cy="30148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31" name="Google Shape;31;p4"/>
          <p:cNvSpPr txBox="1">
            <a:spLocks noGrp="1"/>
          </p:cNvSpPr>
          <p:nvPr>
            <p:ph type="sldNum" idx="12"/>
          </p:nvPr>
        </p:nvSpPr>
        <p:spPr>
          <a:xfrm>
            <a:off x="11381736"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de-DE" smtClean="0"/>
              <a:pPr/>
              <a:t>‹Nr.›</a:t>
            </a:fld>
            <a:endParaRPr lang="de-DE"/>
          </a:p>
        </p:txBody>
      </p:sp>
    </p:spTree>
    <p:extLst>
      <p:ext uri="{BB962C8B-B14F-4D97-AF65-F5344CB8AC3E}">
        <p14:creationId xmlns:p14="http://schemas.microsoft.com/office/powerpoint/2010/main" val="1329698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D8AA3C-6CD5-49A4-8DAC-77142FE43B0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875BB35-B8E5-4C9C-8E73-64EB6F773AD6}"/>
              </a:ext>
            </a:extLst>
          </p:cNvPr>
          <p:cNvSpPr>
            <a:spLocks noGrp="1"/>
          </p:cNvSpPr>
          <p:nvPr>
            <p:ph type="dt" sz="half" idx="10"/>
          </p:nvPr>
        </p:nvSpPr>
        <p:spPr/>
        <p:txBody>
          <a:bodyPr/>
          <a:lstStyle/>
          <a:p>
            <a:fld id="{79651C88-081C-472E-A6DB-24C2CB0DB170}" type="datetime1">
              <a:rPr lang="de-DE" smtClean="0"/>
              <a:t>22.02.2023</a:t>
            </a:fld>
            <a:endParaRPr lang="de-DE"/>
          </a:p>
        </p:txBody>
      </p:sp>
      <p:sp>
        <p:nvSpPr>
          <p:cNvPr id="4" name="Fußzeilenplatzhalter 3">
            <a:extLst>
              <a:ext uri="{FF2B5EF4-FFF2-40B4-BE49-F238E27FC236}">
                <a16:creationId xmlns:a16="http://schemas.microsoft.com/office/drawing/2014/main" id="{8C0EE4D6-CE22-4893-92F6-247672F95BA1}"/>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F2528D0A-AB7B-4FAE-9672-708311089F5A}"/>
              </a:ext>
            </a:extLst>
          </p:cNvPr>
          <p:cNvSpPr>
            <a:spLocks noGrp="1"/>
          </p:cNvSpPr>
          <p:nvPr>
            <p:ph type="sldNum" sz="quarter" idx="12"/>
          </p:nvPr>
        </p:nvSpPr>
        <p:spPr/>
        <p:txBody>
          <a:bodyPr/>
          <a:lstStyle/>
          <a:p>
            <a:fld id="{390D17D9-2206-494E-9FB1-F440F063B81B}" type="slidenum">
              <a:rPr lang="de-DE" smtClean="0"/>
              <a:t>‹Nr.›</a:t>
            </a:fld>
            <a:endParaRPr lang="de-DE"/>
          </a:p>
        </p:txBody>
      </p:sp>
    </p:spTree>
    <p:extLst>
      <p:ext uri="{BB962C8B-B14F-4D97-AF65-F5344CB8AC3E}">
        <p14:creationId xmlns:p14="http://schemas.microsoft.com/office/powerpoint/2010/main" val="2844549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Empty - white background">
    <p:bg>
      <p:bgPr>
        <a:solidFill>
          <a:schemeClr val="bg1"/>
        </a:solidFill>
        <a:effectLst/>
      </p:bgPr>
    </p:bg>
    <p:spTree>
      <p:nvGrpSpPr>
        <p:cNvPr id="1" name="Shape 40"/>
        <p:cNvGrpSpPr/>
        <p:nvPr/>
      </p:nvGrpSpPr>
      <p:grpSpPr>
        <a:xfrm>
          <a:off x="0" y="0"/>
          <a:ext cx="0" cy="0"/>
          <a:chOff x="0" y="0"/>
          <a:chExt cx="0" cy="0"/>
        </a:xfrm>
      </p:grpSpPr>
      <p:sp>
        <p:nvSpPr>
          <p:cNvPr id="3" name="Shape 22">
            <a:extLst>
              <a:ext uri="{FF2B5EF4-FFF2-40B4-BE49-F238E27FC236}">
                <a16:creationId xmlns:a16="http://schemas.microsoft.com/office/drawing/2014/main" id="{53C3BD32-8150-4684-9EEA-6EED9A8E0A0F}"/>
              </a:ext>
            </a:extLst>
          </p:cNvPr>
          <p:cNvSpPr txBox="1">
            <a:spLocks noGrp="1"/>
          </p:cNvSpPr>
          <p:nvPr>
            <p:ph type="title"/>
          </p:nvPr>
        </p:nvSpPr>
        <p:spPr>
          <a:xfrm>
            <a:off x="13295" y="-857461"/>
            <a:ext cx="8832983" cy="627596"/>
          </a:xfrm>
          <a:prstGeom prst="rect">
            <a:avLst/>
          </a:prstGeom>
          <a:effectLst>
            <a:glow rad="228600">
              <a:schemeClr val="tx1">
                <a:alpha val="40000"/>
              </a:schemeClr>
            </a:glow>
          </a:effectLst>
        </p:spPr>
        <p:txBody>
          <a:bodyPr lIns="91425" tIns="91425" rIns="91425" bIns="91425" anchor="t" anchorCtr="0"/>
          <a:lstStyle>
            <a:lvl1pPr lvl="0">
              <a:lnSpc>
                <a:spcPct val="120000"/>
              </a:lnSpc>
              <a:spcBef>
                <a:spcPts val="0"/>
              </a:spcBef>
              <a:defRPr sz="3200" b="1">
                <a:solidFill>
                  <a:schemeClr val="tx1"/>
                </a:solidFill>
                <a:effectLs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extLst>
      <p:ext uri="{BB962C8B-B14F-4D97-AF65-F5344CB8AC3E}">
        <p14:creationId xmlns:p14="http://schemas.microsoft.com/office/powerpoint/2010/main" val="224855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564573" y="1686560"/>
            <a:ext cx="5455227" cy="505967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686560"/>
            <a:ext cx="5455226" cy="505967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Slide Number Placeholder 6"/>
          <p:cNvSpPr>
            <a:spLocks noGrp="1"/>
          </p:cNvSpPr>
          <p:nvPr>
            <p:ph type="sldNum" sz="quarter" idx="12"/>
          </p:nvPr>
        </p:nvSpPr>
        <p:spPr/>
        <p:txBody>
          <a:bodyPr/>
          <a:lstStyle/>
          <a:p>
            <a:fld id="{935305CA-DCC9-4948-BD69-6E7F4002ACB5}" type="slidenum">
              <a:rPr lang="de-DE" smtClean="0"/>
              <a:pPr/>
              <a:t>‹Nr.›</a:t>
            </a:fld>
            <a:endParaRPr lang="de-DE" dirty="0"/>
          </a:p>
        </p:txBody>
      </p:sp>
    </p:spTree>
    <p:extLst>
      <p:ext uri="{BB962C8B-B14F-4D97-AF65-F5344CB8AC3E}">
        <p14:creationId xmlns:p14="http://schemas.microsoft.com/office/powerpoint/2010/main" val="1922530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a:xfrm>
            <a:off x="564573" y="1588073"/>
            <a:ext cx="11062854" cy="466979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12"/>
          </p:nvPr>
        </p:nvSpPr>
        <p:spPr>
          <a:xfrm>
            <a:off x="10929403" y="365125"/>
            <a:ext cx="698024" cy="365125"/>
          </a:xfrm>
        </p:spPr>
        <p:txBody>
          <a:bodyPr/>
          <a:lstStyle/>
          <a:p>
            <a:fld id="{935305CA-DCC9-4948-BD69-6E7F4002ACB5}" type="slidenum">
              <a:rPr lang="de-DE" smtClean="0"/>
              <a:pPr/>
              <a:t>‹Nr.›</a:t>
            </a:fld>
            <a:endParaRPr lang="de-DE" dirty="0"/>
          </a:p>
        </p:txBody>
      </p:sp>
      <p:sp>
        <p:nvSpPr>
          <p:cNvPr id="8" name="Textplatzhalter 7">
            <a:extLst>
              <a:ext uri="{FF2B5EF4-FFF2-40B4-BE49-F238E27FC236}">
                <a16:creationId xmlns:a16="http://schemas.microsoft.com/office/drawing/2014/main" id="{7C494832-1C77-4BBF-AF55-9F71AF4B8830}"/>
              </a:ext>
            </a:extLst>
          </p:cNvPr>
          <p:cNvSpPr>
            <a:spLocks noGrp="1"/>
          </p:cNvSpPr>
          <p:nvPr>
            <p:ph type="body" sz="quarter" idx="13" hasCustomPrompt="1"/>
          </p:nvPr>
        </p:nvSpPr>
        <p:spPr>
          <a:xfrm>
            <a:off x="565149" y="6390270"/>
            <a:ext cx="11062278" cy="376288"/>
          </a:xfrm>
        </p:spPr>
        <p:txBody>
          <a:bodyPr anchor="b">
            <a:normAutofit/>
          </a:bodyPr>
          <a:lstStyle>
            <a:lvl1pPr marL="0" indent="0" defTabSz="450850">
              <a:buNone/>
              <a:defRPr sz="1800">
                <a:solidFill>
                  <a:schemeClr val="tx1">
                    <a:lumMod val="75000"/>
                  </a:schemeClr>
                </a:solidFill>
              </a:defRPr>
            </a:lvl1pPr>
          </a:lstStyle>
          <a:p>
            <a:pPr lvl="0"/>
            <a:r>
              <a:rPr lang="de-DE" dirty="0"/>
              <a:t>[1]	</a:t>
            </a:r>
          </a:p>
        </p:txBody>
      </p:sp>
    </p:spTree>
    <p:extLst>
      <p:ext uri="{BB962C8B-B14F-4D97-AF65-F5344CB8AC3E}">
        <p14:creationId xmlns:p14="http://schemas.microsoft.com/office/powerpoint/2010/main" val="917838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52270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564574" y="365125"/>
            <a:ext cx="8585732" cy="1001281"/>
          </a:xfrm>
        </p:spPr>
        <p:txBody>
          <a:bodyPr/>
          <a:lstStyle/>
          <a:p>
            <a:r>
              <a:rPr lang="de-DE"/>
              <a:t>Mastertitelformat bearbeiten</a:t>
            </a:r>
            <a:endParaRPr lang="en-US" dirty="0"/>
          </a:p>
        </p:txBody>
      </p:sp>
      <p:sp>
        <p:nvSpPr>
          <p:cNvPr id="3" name="Content Placeholder 2"/>
          <p:cNvSpPr>
            <a:spLocks noGrp="1"/>
          </p:cNvSpPr>
          <p:nvPr>
            <p:ph sz="half" idx="1"/>
          </p:nvPr>
        </p:nvSpPr>
        <p:spPr>
          <a:xfrm>
            <a:off x="564573" y="1620695"/>
            <a:ext cx="5455227" cy="455626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620695"/>
            <a:ext cx="5455226" cy="455626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Slide Number Placeholder 6"/>
          <p:cNvSpPr>
            <a:spLocks noGrp="1"/>
          </p:cNvSpPr>
          <p:nvPr>
            <p:ph type="sldNum" sz="quarter" idx="12"/>
          </p:nvPr>
        </p:nvSpPr>
        <p:spPr/>
        <p:txBody>
          <a:bodyPr/>
          <a:lstStyle/>
          <a:p>
            <a:fld id="{935305CA-DCC9-4948-BD69-6E7F4002ACB5}" type="slidenum">
              <a:rPr lang="de-DE" smtClean="0"/>
              <a:pPr/>
              <a:t>‹Nr.›</a:t>
            </a:fld>
            <a:endParaRPr lang="de-DE" dirty="0"/>
          </a:p>
        </p:txBody>
      </p:sp>
      <p:sp>
        <p:nvSpPr>
          <p:cNvPr id="9" name="Textplatzhalter 7">
            <a:extLst>
              <a:ext uri="{FF2B5EF4-FFF2-40B4-BE49-F238E27FC236}">
                <a16:creationId xmlns:a16="http://schemas.microsoft.com/office/drawing/2014/main" id="{C7EAB4A7-713F-4781-BEC3-A84749EB5BDD}"/>
              </a:ext>
            </a:extLst>
          </p:cNvPr>
          <p:cNvSpPr>
            <a:spLocks noGrp="1"/>
          </p:cNvSpPr>
          <p:nvPr>
            <p:ph type="body" sz="quarter" idx="13" hasCustomPrompt="1"/>
          </p:nvPr>
        </p:nvSpPr>
        <p:spPr>
          <a:xfrm>
            <a:off x="565149" y="6390270"/>
            <a:ext cx="11062278" cy="376288"/>
          </a:xfrm>
        </p:spPr>
        <p:txBody>
          <a:bodyPr anchor="b">
            <a:normAutofit/>
          </a:bodyPr>
          <a:lstStyle>
            <a:lvl1pPr marL="0" indent="0" defTabSz="450850">
              <a:buNone/>
              <a:defRPr sz="1800">
                <a:solidFill>
                  <a:schemeClr val="tx1">
                    <a:lumMod val="75000"/>
                  </a:schemeClr>
                </a:solidFill>
              </a:defRPr>
            </a:lvl1pPr>
          </a:lstStyle>
          <a:p>
            <a:pPr lvl="0"/>
            <a:r>
              <a:rPr lang="de-DE" dirty="0"/>
              <a:t>[1]	</a:t>
            </a:r>
          </a:p>
        </p:txBody>
      </p:sp>
    </p:spTree>
    <p:extLst>
      <p:ext uri="{BB962C8B-B14F-4D97-AF65-F5344CB8AC3E}">
        <p14:creationId xmlns:p14="http://schemas.microsoft.com/office/powerpoint/2010/main" val="263830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561705" y="365125"/>
            <a:ext cx="8393110" cy="960755"/>
          </a:xfrm>
        </p:spPr>
        <p:txBody>
          <a:bodyPr/>
          <a:lstStyle/>
          <a:p>
            <a:r>
              <a:rPr lang="de-DE" dirty="0"/>
              <a:t>Mastertitelformat bearbeiten</a:t>
            </a:r>
            <a:endParaRPr lang="en-US" dirty="0"/>
          </a:p>
        </p:txBody>
      </p:sp>
      <p:sp>
        <p:nvSpPr>
          <p:cNvPr id="3" name="Text Placeholder 2"/>
          <p:cNvSpPr>
            <a:spLocks noGrp="1"/>
          </p:cNvSpPr>
          <p:nvPr>
            <p:ph type="body" idx="1"/>
          </p:nvPr>
        </p:nvSpPr>
        <p:spPr>
          <a:xfrm>
            <a:off x="561704" y="1681163"/>
            <a:ext cx="54358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561704" y="2505075"/>
            <a:ext cx="5435872"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199" y="1681163"/>
            <a:ext cx="543587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199" y="2505075"/>
            <a:ext cx="543587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1" name="Textplatzhalter 7">
            <a:extLst>
              <a:ext uri="{FF2B5EF4-FFF2-40B4-BE49-F238E27FC236}">
                <a16:creationId xmlns:a16="http://schemas.microsoft.com/office/drawing/2014/main" id="{89B20ED3-41A9-4907-8968-DB2C34CADE02}"/>
              </a:ext>
            </a:extLst>
          </p:cNvPr>
          <p:cNvSpPr>
            <a:spLocks noGrp="1"/>
          </p:cNvSpPr>
          <p:nvPr>
            <p:ph type="body" sz="quarter" idx="13" hasCustomPrompt="1"/>
          </p:nvPr>
        </p:nvSpPr>
        <p:spPr>
          <a:xfrm>
            <a:off x="565149" y="6390270"/>
            <a:ext cx="11062278" cy="376288"/>
          </a:xfrm>
        </p:spPr>
        <p:txBody>
          <a:bodyPr anchor="b">
            <a:normAutofit/>
          </a:bodyPr>
          <a:lstStyle>
            <a:lvl1pPr marL="0" indent="0" defTabSz="450850">
              <a:buNone/>
              <a:defRPr sz="1800">
                <a:solidFill>
                  <a:schemeClr val="tx1">
                    <a:lumMod val="75000"/>
                  </a:schemeClr>
                </a:solidFill>
              </a:defRPr>
            </a:lvl1pPr>
          </a:lstStyle>
          <a:p>
            <a:pPr lvl="0"/>
            <a:r>
              <a:rPr lang="de-DE" dirty="0"/>
              <a:t>[1]	</a:t>
            </a:r>
          </a:p>
        </p:txBody>
      </p:sp>
      <p:sp>
        <p:nvSpPr>
          <p:cNvPr id="9" name="Slide Number Placeholder 8">
            <a:extLst>
              <a:ext uri="{C183D7F6-B498-43B3-948B-1728B52AA6E4}">
                <adec:decorative xmlns:adec="http://schemas.microsoft.com/office/drawing/2017/decorative" val="1"/>
              </a:ext>
            </a:extLst>
          </p:cNvPr>
          <p:cNvSpPr>
            <a:spLocks noGrp="1"/>
          </p:cNvSpPr>
          <p:nvPr>
            <p:ph type="sldNum" sz="quarter" idx="12"/>
          </p:nvPr>
        </p:nvSpPr>
        <p:spPr/>
        <p:txBody>
          <a:bodyPr/>
          <a:lstStyle/>
          <a:p>
            <a:fld id="{935305CA-DCC9-4948-BD69-6E7F4002ACB5}" type="slidenum">
              <a:rPr lang="de-DE" smtClean="0"/>
              <a:pPr/>
              <a:t>‹Nr.›</a:t>
            </a:fld>
            <a:endParaRPr lang="de-DE" dirty="0"/>
          </a:p>
        </p:txBody>
      </p:sp>
    </p:spTree>
    <p:extLst>
      <p:ext uri="{BB962C8B-B14F-4D97-AF65-F5344CB8AC3E}">
        <p14:creationId xmlns:p14="http://schemas.microsoft.com/office/powerpoint/2010/main" val="3164522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565150" y="365125"/>
            <a:ext cx="8477951" cy="1001281"/>
          </a:xfrm>
        </p:spPr>
        <p:txBody>
          <a:bodyPr/>
          <a:lstStyle/>
          <a:p>
            <a:r>
              <a:rPr lang="de-DE"/>
              <a:t>Mastertitelformat bearbeiten</a:t>
            </a:r>
            <a:endParaRPr lang="en-US" dirty="0"/>
          </a:p>
        </p:txBody>
      </p:sp>
      <p:sp>
        <p:nvSpPr>
          <p:cNvPr id="7" name="Textplatzhalter 7">
            <a:extLst>
              <a:ext uri="{FF2B5EF4-FFF2-40B4-BE49-F238E27FC236}">
                <a16:creationId xmlns:a16="http://schemas.microsoft.com/office/drawing/2014/main" id="{1CA1408E-652F-477A-9C3F-F23520EC0863}"/>
              </a:ext>
            </a:extLst>
          </p:cNvPr>
          <p:cNvSpPr>
            <a:spLocks noGrp="1"/>
          </p:cNvSpPr>
          <p:nvPr>
            <p:ph type="body" sz="quarter" idx="13" hasCustomPrompt="1"/>
          </p:nvPr>
        </p:nvSpPr>
        <p:spPr>
          <a:xfrm>
            <a:off x="565149" y="6390270"/>
            <a:ext cx="11062278" cy="376288"/>
          </a:xfrm>
        </p:spPr>
        <p:txBody>
          <a:bodyPr anchor="b">
            <a:normAutofit/>
          </a:bodyPr>
          <a:lstStyle>
            <a:lvl1pPr marL="0" indent="0" defTabSz="450850">
              <a:buNone/>
              <a:defRPr sz="1800">
                <a:solidFill>
                  <a:schemeClr val="tx1">
                    <a:lumMod val="75000"/>
                  </a:schemeClr>
                </a:solidFill>
              </a:defRPr>
            </a:lvl1pPr>
          </a:lstStyle>
          <a:p>
            <a:pPr lvl="0"/>
            <a:r>
              <a:rPr lang="de-DE" dirty="0"/>
              <a:t>[1]	</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935305CA-DCC9-4948-BD69-6E7F4002ACB5}" type="slidenum">
              <a:rPr lang="de-DE" smtClean="0"/>
              <a:pPr/>
              <a:t>‹Nr.›</a:t>
            </a:fld>
            <a:endParaRPr lang="de-DE" dirty="0"/>
          </a:p>
        </p:txBody>
      </p:sp>
    </p:spTree>
    <p:extLst>
      <p:ext uri="{BB962C8B-B14F-4D97-AF65-F5344CB8AC3E}">
        <p14:creationId xmlns:p14="http://schemas.microsoft.com/office/powerpoint/2010/main" val="1492034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
        <p:nvSpPr>
          <p:cNvPr id="2" name="Title 1"/>
          <p:cNvSpPr>
            <a:spLocks noGrp="1"/>
          </p:cNvSpPr>
          <p:nvPr>
            <p:ph type="title"/>
          </p:nvPr>
        </p:nvSpPr>
        <p:spPr>
          <a:xfrm>
            <a:off x="0" y="-1115658"/>
            <a:ext cx="12192000" cy="1001281"/>
          </a:xfrm>
        </p:spPr>
        <p:txBody>
          <a:bodyPr/>
          <a:lstStyle>
            <a:lvl1pPr>
              <a:defRPr>
                <a:solidFill>
                  <a:schemeClr val="bg1"/>
                </a:solidFill>
              </a:defRPr>
            </a:lvl1pPr>
          </a:lstStyle>
          <a:p>
            <a:r>
              <a:rPr lang="de-DE" dirty="0"/>
              <a:t>Mastertitelformat bearbeiten</a:t>
            </a:r>
            <a:endParaRPr lang="en-US" dirty="0"/>
          </a:p>
        </p:txBody>
      </p:sp>
      <p:sp>
        <p:nvSpPr>
          <p:cNvPr id="7" name="Textplatzhalter 7">
            <a:extLst>
              <a:ext uri="{FF2B5EF4-FFF2-40B4-BE49-F238E27FC236}">
                <a16:creationId xmlns:a16="http://schemas.microsoft.com/office/drawing/2014/main" id="{1CA1408E-652F-477A-9C3F-F23520EC0863}"/>
              </a:ext>
            </a:extLst>
          </p:cNvPr>
          <p:cNvSpPr>
            <a:spLocks noGrp="1"/>
          </p:cNvSpPr>
          <p:nvPr>
            <p:ph type="body" sz="quarter" idx="13" hasCustomPrompt="1"/>
          </p:nvPr>
        </p:nvSpPr>
        <p:spPr>
          <a:xfrm>
            <a:off x="565149" y="6390270"/>
            <a:ext cx="11062278" cy="376288"/>
          </a:xfrm>
        </p:spPr>
        <p:txBody>
          <a:bodyPr anchor="b">
            <a:normAutofit/>
          </a:bodyPr>
          <a:lstStyle>
            <a:lvl1pPr marL="0" indent="0" defTabSz="450850">
              <a:buNone/>
              <a:defRPr sz="1800">
                <a:solidFill>
                  <a:schemeClr val="tx1">
                    <a:lumMod val="75000"/>
                  </a:schemeClr>
                </a:solidFill>
              </a:defRPr>
            </a:lvl1pPr>
          </a:lstStyle>
          <a:p>
            <a:pPr lvl="0"/>
            <a:r>
              <a:rPr lang="de-DE" dirty="0"/>
              <a:t>[1]	</a:t>
            </a:r>
          </a:p>
        </p:txBody>
      </p:sp>
    </p:spTree>
    <p:extLst>
      <p:ext uri="{BB962C8B-B14F-4D97-AF65-F5344CB8AC3E}">
        <p14:creationId xmlns:p14="http://schemas.microsoft.com/office/powerpoint/2010/main" val="248507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eer_2">
    <p:spTree>
      <p:nvGrpSpPr>
        <p:cNvPr id="1" name=""/>
        <p:cNvGrpSpPr/>
        <p:nvPr/>
      </p:nvGrpSpPr>
      <p:grpSpPr>
        <a:xfrm>
          <a:off x="0" y="0"/>
          <a:ext cx="0" cy="0"/>
          <a:chOff x="0" y="0"/>
          <a:chExt cx="0" cy="0"/>
        </a:xfrm>
      </p:grpSpPr>
      <p:sp>
        <p:nvSpPr>
          <p:cNvPr id="2" name="Title 1"/>
          <p:cNvSpPr>
            <a:spLocks noGrp="1"/>
          </p:cNvSpPr>
          <p:nvPr>
            <p:ph type="title"/>
          </p:nvPr>
        </p:nvSpPr>
        <p:spPr>
          <a:xfrm>
            <a:off x="0" y="-1161525"/>
            <a:ext cx="12192000" cy="1001281"/>
          </a:xfrm>
        </p:spPr>
        <p:txBody>
          <a:bodyPr/>
          <a:lstStyle>
            <a:lvl1pPr>
              <a:defRPr>
                <a:solidFill>
                  <a:schemeClr val="bg1"/>
                </a:solidFill>
              </a:defRPr>
            </a:lvl1pPr>
          </a:lstStyle>
          <a:p>
            <a:r>
              <a:rPr lang="de-DE" dirty="0"/>
              <a:t>Mastertitelformat bearbeiten</a:t>
            </a:r>
            <a:endParaRPr lang="en-US" dirty="0"/>
          </a:p>
        </p:txBody>
      </p:sp>
      <p:sp>
        <p:nvSpPr>
          <p:cNvPr id="7" name="Textplatzhalter 7">
            <a:extLst>
              <a:ext uri="{FF2B5EF4-FFF2-40B4-BE49-F238E27FC236}">
                <a16:creationId xmlns:a16="http://schemas.microsoft.com/office/drawing/2014/main" id="{1CA1408E-652F-477A-9C3F-F23520EC0863}"/>
              </a:ext>
            </a:extLst>
          </p:cNvPr>
          <p:cNvSpPr>
            <a:spLocks noGrp="1"/>
          </p:cNvSpPr>
          <p:nvPr>
            <p:ph type="body" sz="quarter" idx="13" hasCustomPrompt="1"/>
          </p:nvPr>
        </p:nvSpPr>
        <p:spPr>
          <a:xfrm>
            <a:off x="-1" y="6541994"/>
            <a:ext cx="12191999" cy="316006"/>
          </a:xfrm>
          <a:solidFill>
            <a:schemeClr val="tx2">
              <a:lumMod val="90000"/>
            </a:schemeClr>
          </a:solidFill>
        </p:spPr>
        <p:txBody>
          <a:bodyPr anchor="b">
            <a:normAutofit/>
          </a:bodyPr>
          <a:lstStyle>
            <a:lvl1pPr marL="0" indent="0" algn="ctr" defTabSz="450850">
              <a:buNone/>
              <a:defRPr sz="1800">
                <a:solidFill>
                  <a:schemeClr val="bg1"/>
                </a:solidFill>
              </a:defRPr>
            </a:lvl1pPr>
          </a:lstStyle>
          <a:p>
            <a:pPr lvl="0"/>
            <a:r>
              <a:rPr lang="de-DE" dirty="0"/>
              <a:t>[1]	</a:t>
            </a:r>
          </a:p>
        </p:txBody>
      </p:sp>
    </p:spTree>
    <p:extLst>
      <p:ext uri="{BB962C8B-B14F-4D97-AF65-F5344CB8AC3E}">
        <p14:creationId xmlns:p14="http://schemas.microsoft.com/office/powerpoint/2010/main" val="3149594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Slide Number Placeholder 5"/>
          <p:cNvSpPr>
            <a:spLocks noGrp="1"/>
          </p:cNvSpPr>
          <p:nvPr>
            <p:ph type="sldNum" sz="quarter" idx="12"/>
          </p:nvPr>
        </p:nvSpPr>
        <p:spPr/>
        <p:txBody>
          <a:bodyPr/>
          <a:lstStyle/>
          <a:p>
            <a:fld id="{935305CA-DCC9-4948-BD69-6E7F4002ACB5}" type="slidenum">
              <a:rPr lang="de-DE" smtClean="0"/>
              <a:pPr/>
              <a:t>‹Nr.›</a:t>
            </a:fld>
            <a:endParaRPr lang="de-DE" dirty="0"/>
          </a:p>
        </p:txBody>
      </p:sp>
    </p:spTree>
    <p:extLst>
      <p:ext uri="{BB962C8B-B14F-4D97-AF65-F5344CB8AC3E}">
        <p14:creationId xmlns:p14="http://schemas.microsoft.com/office/powerpoint/2010/main" val="728822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4573" y="365125"/>
            <a:ext cx="8690461" cy="1001281"/>
          </a:xfrm>
          <a:prstGeom prst="rect">
            <a:avLst/>
          </a:prstGeom>
        </p:spPr>
        <p:txBody>
          <a:bodyPr vert="horz" lIns="91440" tIns="45720" rIns="91440" bIns="45720" rtlCol="0" anchor="ctr">
            <a:normAutofit/>
          </a:bodyPr>
          <a:lstStyle/>
          <a:p>
            <a:r>
              <a:rPr lang="de-DE" dirty="0"/>
              <a:t>Mastertitelformat bearbeiten</a:t>
            </a:r>
            <a:endParaRPr lang="en-US" dirty="0"/>
          </a:p>
        </p:txBody>
      </p:sp>
      <p:sp>
        <p:nvSpPr>
          <p:cNvPr id="3" name="Text Placeholder 2"/>
          <p:cNvSpPr>
            <a:spLocks noGrp="1"/>
          </p:cNvSpPr>
          <p:nvPr>
            <p:ph type="body" idx="1"/>
          </p:nvPr>
        </p:nvSpPr>
        <p:spPr>
          <a:xfrm>
            <a:off x="564573" y="1589808"/>
            <a:ext cx="11062854" cy="466979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6" name="Slide Number Placeholder 5"/>
          <p:cNvSpPr>
            <a:spLocks noGrp="1"/>
          </p:cNvSpPr>
          <p:nvPr>
            <p:ph type="sldNum" sz="quarter" idx="4"/>
          </p:nvPr>
        </p:nvSpPr>
        <p:spPr>
          <a:xfrm>
            <a:off x="10922679" y="365125"/>
            <a:ext cx="7047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5305CA-DCC9-4948-BD69-6E7F4002ACB5}" type="slidenum">
              <a:rPr lang="de-DE" smtClean="0"/>
              <a:pPr/>
              <a:t>‹Nr.›</a:t>
            </a:fld>
            <a:endParaRPr lang="de-DE" dirty="0"/>
          </a:p>
        </p:txBody>
      </p:sp>
      <p:pic>
        <p:nvPicPr>
          <p:cNvPr id="7" name="Grafik 6">
            <a:extLst>
              <a:ext uri="{FF2B5EF4-FFF2-40B4-BE49-F238E27FC236}">
                <a16:creationId xmlns:a16="http://schemas.microsoft.com/office/drawing/2014/main" id="{684B4D7B-3626-474E-8522-F1EFED4A05F5}"/>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462141" y="256905"/>
            <a:ext cx="2086334" cy="1246942"/>
          </a:xfrm>
          <a:prstGeom prst="rect">
            <a:avLst/>
          </a:prstGeom>
        </p:spPr>
      </p:pic>
      <p:cxnSp>
        <p:nvCxnSpPr>
          <p:cNvPr id="8" name="Gerader Verbinder 7">
            <a:extLst>
              <a:ext uri="{FF2B5EF4-FFF2-40B4-BE49-F238E27FC236}">
                <a16:creationId xmlns:a16="http://schemas.microsoft.com/office/drawing/2014/main" id="{82A5D9A6-0F66-4097-99FE-00B78038D754}"/>
              </a:ext>
              <a:ext uri="{C183D7F6-B498-43B3-948B-1728B52AA6E4}">
                <adec:decorative xmlns:adec="http://schemas.microsoft.com/office/drawing/2017/decorative" val="1"/>
              </a:ext>
            </a:extLst>
          </p:cNvPr>
          <p:cNvCxnSpPr>
            <a:cxnSpLocks/>
          </p:cNvCxnSpPr>
          <p:nvPr userDrawn="1"/>
        </p:nvCxnSpPr>
        <p:spPr>
          <a:xfrm>
            <a:off x="564573" y="1429275"/>
            <a:ext cx="11062854"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2132663"/>
      </p:ext>
    </p:extLst>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358775" indent="-358775" algn="l" defTabSz="914400" rtl="0" eaLnBrk="1" latinLnBrk="0" hangingPunct="1">
        <a:lnSpc>
          <a:spcPct val="120000"/>
        </a:lnSpc>
        <a:spcBef>
          <a:spcPts val="1000"/>
        </a:spcBef>
        <a:buFont typeface="Symbol" panose="05050102010706020507" pitchFamily="18" charset="2"/>
        <a:buChar char="-"/>
        <a:defRPr sz="2800" kern="1200">
          <a:solidFill>
            <a:schemeClr val="tx1"/>
          </a:solidFill>
          <a:latin typeface="+mn-lt"/>
          <a:ea typeface="+mn-ea"/>
          <a:cs typeface="+mn-cs"/>
        </a:defRPr>
      </a:lvl1pPr>
      <a:lvl2pPr marL="717550" indent="-260350" algn="l" defTabSz="914400" rtl="0" eaLnBrk="1" latinLnBrk="0" hangingPunct="1">
        <a:lnSpc>
          <a:spcPct val="12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www.bundestag.de/dokumente/rechtsgrundlagen/grundgesetz/gg_01.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barrierefreiheit.hdm-stuttgart.d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bfit-bund.de/DE/Ausschuss/ausschuss-barrierefreie-informationstechnik.html" TargetMode="External"/><Relationship Id="rId4" Type="http://schemas.openxmlformats.org/officeDocument/2006/relationships/hyperlink" Target="https://www.bitvtest.de/bitv_test/bitv_test_beauftragen/pruefstellen.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esetze-im-internet.de/bgg/"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8.png"/><Relationship Id="rId7" Type="http://schemas.openxmlformats.org/officeDocument/2006/relationships/diagramQuickStyle" Target="../diagrams/quickStyle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1.wdp"/><Relationship Id="rId9" Type="http://schemas.microsoft.com/office/2007/relationships/diagramDrawing" Target="../diagrams/drawing2.xml"/></Relationships>
</file>

<file path=ppt/slides/_rels/slide3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jpg"/><Relationship Id="rId7" Type="http://schemas.openxmlformats.org/officeDocument/2006/relationships/diagramColors" Target="../diagrams/colors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www.accessibilityassociation.org/s/certification"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hyperlink" Target="mailto:gzimmermann@hdm-stuttgart.d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hyperlink" Target="https://barrierefreiheit.hdm-stuttgart.de/newslette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un.org/development/desa/disabilities/wp-content/uploads/sites/15/2015/05/enablemapjuly2014.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www.un.org/disabilities"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CACD88-3B67-4603-835D-55EEB116557B}"/>
              </a:ext>
            </a:extLst>
          </p:cNvPr>
          <p:cNvSpPr>
            <a:spLocks noGrp="1"/>
          </p:cNvSpPr>
          <p:nvPr>
            <p:ph type="ctrTitle"/>
          </p:nvPr>
        </p:nvSpPr>
        <p:spPr>
          <a:xfrm>
            <a:off x="1524000" y="2245761"/>
            <a:ext cx="9144000" cy="2712493"/>
          </a:xfrm>
        </p:spPr>
        <p:txBody>
          <a:bodyPr>
            <a:normAutofit fontScale="90000"/>
          </a:bodyPr>
          <a:lstStyle/>
          <a:p>
            <a:r>
              <a:rPr lang="de-DE" dirty="0"/>
              <a:t>Digitale Barrierefreiheit</a:t>
            </a:r>
            <a:br>
              <a:rPr lang="de-DE" dirty="0"/>
            </a:br>
            <a:r>
              <a:rPr lang="de-DE" dirty="0"/>
              <a:t>in Deutschland</a:t>
            </a:r>
            <a:br>
              <a:rPr lang="de-DE" dirty="0"/>
            </a:br>
            <a:r>
              <a:rPr lang="de-DE" sz="4000" dirty="0"/>
              <a:t>Wie kommen wir raus aus der </a:t>
            </a:r>
            <a:br>
              <a:rPr lang="de-DE" sz="4000" dirty="0"/>
            </a:br>
            <a:r>
              <a:rPr lang="de-DE" sz="4000" dirty="0"/>
              <a:t>Bewusstseins-Umsetzungs-Falle?</a:t>
            </a:r>
            <a:endParaRPr lang="de-DE" dirty="0"/>
          </a:p>
        </p:txBody>
      </p:sp>
      <p:sp>
        <p:nvSpPr>
          <p:cNvPr id="3" name="Untertitel 2">
            <a:extLst>
              <a:ext uri="{FF2B5EF4-FFF2-40B4-BE49-F238E27FC236}">
                <a16:creationId xmlns:a16="http://schemas.microsoft.com/office/drawing/2014/main" id="{96B2B98A-BAED-404A-A9B7-EAE7E19246BD}"/>
              </a:ext>
            </a:extLst>
          </p:cNvPr>
          <p:cNvSpPr>
            <a:spLocks noGrp="1"/>
          </p:cNvSpPr>
          <p:nvPr>
            <p:ph type="subTitle" idx="1"/>
          </p:nvPr>
        </p:nvSpPr>
        <p:spPr>
          <a:xfrm>
            <a:off x="1524000" y="5289331"/>
            <a:ext cx="9144000" cy="1091868"/>
          </a:xfrm>
        </p:spPr>
        <p:txBody>
          <a:bodyPr>
            <a:normAutofit fontScale="62500" lnSpcReduction="20000"/>
          </a:bodyPr>
          <a:lstStyle/>
          <a:p>
            <a:r>
              <a:rPr lang="de-DE" dirty="0"/>
              <a:t>Gottfried Zimmermann</a:t>
            </a:r>
          </a:p>
          <a:p>
            <a:r>
              <a:rPr lang="de-DE" dirty="0"/>
              <a:t>Kompetenzzentrum Digitale Barrierefreiheit</a:t>
            </a:r>
          </a:p>
          <a:p>
            <a:r>
              <a:rPr lang="de-DE" dirty="0"/>
              <a:t>Hochschule der Medien, Stuttgart </a:t>
            </a:r>
          </a:p>
        </p:txBody>
      </p:sp>
    </p:spTree>
    <p:extLst>
      <p:ext uri="{BB962C8B-B14F-4D97-AF65-F5344CB8AC3E}">
        <p14:creationId xmlns:p14="http://schemas.microsoft.com/office/powerpoint/2010/main" val="1662429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48F28B-5493-3E6D-5E97-5F8D3ACC0DF5}"/>
              </a:ext>
            </a:extLst>
          </p:cNvPr>
          <p:cNvSpPr>
            <a:spLocks noGrp="1"/>
          </p:cNvSpPr>
          <p:nvPr>
            <p:ph type="title"/>
          </p:nvPr>
        </p:nvSpPr>
        <p:spPr/>
        <p:txBody>
          <a:bodyPr>
            <a:normAutofit fontScale="90000"/>
          </a:bodyPr>
          <a:lstStyle/>
          <a:p>
            <a:r>
              <a:rPr lang="de" dirty="0"/>
              <a:t>EU </a:t>
            </a:r>
            <a:r>
              <a:rPr lang="de" b="0" dirty="0"/>
              <a:t>Web Accessibility Directive (WAD) (2016)</a:t>
            </a:r>
            <a:endParaRPr lang="de-DE" dirty="0"/>
          </a:p>
        </p:txBody>
      </p:sp>
      <p:sp>
        <p:nvSpPr>
          <p:cNvPr id="3" name="Inhaltsplatzhalter 2">
            <a:extLst>
              <a:ext uri="{FF2B5EF4-FFF2-40B4-BE49-F238E27FC236}">
                <a16:creationId xmlns:a16="http://schemas.microsoft.com/office/drawing/2014/main" id="{91399661-21E4-B12A-F66F-8427832C30E4}"/>
              </a:ext>
            </a:extLst>
          </p:cNvPr>
          <p:cNvSpPr>
            <a:spLocks noGrp="1"/>
          </p:cNvSpPr>
          <p:nvPr>
            <p:ph idx="1"/>
          </p:nvPr>
        </p:nvSpPr>
        <p:spPr>
          <a:xfrm>
            <a:off x="564573" y="1588073"/>
            <a:ext cx="11062854" cy="5147818"/>
          </a:xfrm>
        </p:spPr>
        <p:txBody>
          <a:bodyPr>
            <a:normAutofit fontScale="92500" lnSpcReduction="20000"/>
          </a:bodyPr>
          <a:lstStyle/>
          <a:p>
            <a:pPr marL="0" lvl="0" indent="0" algn="l" rtl="0">
              <a:spcBef>
                <a:spcPts val="0"/>
              </a:spcBef>
              <a:spcAft>
                <a:spcPts val="0"/>
              </a:spcAft>
              <a:buNone/>
            </a:pPr>
            <a:r>
              <a:rPr lang="de-DE" b="1" dirty="0"/>
              <a:t>Betroffen:</a:t>
            </a:r>
            <a:r>
              <a:rPr lang="de-DE" dirty="0"/>
              <a:t> Öffentliche Einrichtungen wie Behörden, Krankenhäuser, Gerichte, Universitäten, Hochschulen, Bibliotheken</a:t>
            </a:r>
          </a:p>
          <a:p>
            <a:pPr marL="0" lvl="0" indent="0" algn="l" rtl="0">
              <a:spcBef>
                <a:spcPts val="1600"/>
              </a:spcBef>
              <a:spcAft>
                <a:spcPts val="0"/>
              </a:spcAft>
              <a:buNone/>
            </a:pPr>
            <a:r>
              <a:rPr lang="de-DE" b="1" dirty="0"/>
              <a:t>Ziel:</a:t>
            </a:r>
            <a:r>
              <a:rPr lang="de-DE" dirty="0"/>
              <a:t> Kauf/Entwicklung von ICT-Produkte, die Mindestanforderungen bzgl. Barrierefreiheit genügen</a:t>
            </a:r>
          </a:p>
          <a:p>
            <a:pPr marL="0" lvl="0" indent="0" algn="l" rtl="0">
              <a:spcBef>
                <a:spcPts val="1600"/>
              </a:spcBef>
              <a:spcAft>
                <a:spcPts val="0"/>
              </a:spcAft>
              <a:buNone/>
            </a:pPr>
            <a:r>
              <a:rPr lang="de-DE" b="1" dirty="0"/>
              <a:t>Verweis auf technischen Standard:</a:t>
            </a:r>
            <a:r>
              <a:rPr lang="de-DE" dirty="0"/>
              <a:t> EN 301 549</a:t>
            </a:r>
          </a:p>
          <a:p>
            <a:pPr marL="457200" lvl="0" indent="-311150" algn="l" rtl="0">
              <a:spcBef>
                <a:spcPts val="0"/>
              </a:spcBef>
              <a:spcAft>
                <a:spcPts val="0"/>
              </a:spcAft>
              <a:buSzPts val="1300"/>
              <a:buChar char="-"/>
            </a:pPr>
            <a:r>
              <a:rPr lang="en-GB" dirty="0"/>
              <a:t>Accessibility requirements of ICT products and services. Harmonized European Standard</a:t>
            </a:r>
          </a:p>
          <a:p>
            <a:pPr marL="0" lvl="0" indent="0" algn="l" rtl="0">
              <a:spcBef>
                <a:spcPts val="1600"/>
              </a:spcBef>
              <a:spcAft>
                <a:spcPts val="0"/>
              </a:spcAft>
              <a:buNone/>
            </a:pPr>
            <a:r>
              <a:rPr lang="de-DE" b="1" dirty="0"/>
              <a:t>Übergangsfristen zur Anwendung</a:t>
            </a:r>
          </a:p>
          <a:p>
            <a:pPr marL="457200" lvl="0" indent="-311150" algn="l" rtl="0">
              <a:spcBef>
                <a:spcPts val="0"/>
              </a:spcBef>
              <a:spcAft>
                <a:spcPts val="0"/>
              </a:spcAft>
              <a:buSzPts val="1300"/>
              <a:buChar char="-"/>
            </a:pPr>
            <a:r>
              <a:rPr lang="de-DE" dirty="0"/>
              <a:t>Neue Webseiten bis 2019-09-23</a:t>
            </a:r>
          </a:p>
          <a:p>
            <a:pPr marL="457200" lvl="0" indent="-311150" algn="l" rtl="0">
              <a:spcBef>
                <a:spcPts val="0"/>
              </a:spcBef>
              <a:spcAft>
                <a:spcPts val="0"/>
              </a:spcAft>
              <a:buSzPts val="1300"/>
              <a:buChar char="-"/>
            </a:pPr>
            <a:r>
              <a:rPr lang="de-DE" dirty="0"/>
              <a:t>Alte Webseiten bis 2020-09-23</a:t>
            </a:r>
          </a:p>
          <a:p>
            <a:pPr marL="457200" lvl="0" indent="-311150" algn="l" rtl="0">
              <a:spcBef>
                <a:spcPts val="0"/>
              </a:spcBef>
              <a:spcAft>
                <a:spcPts val="0"/>
              </a:spcAft>
              <a:buSzPts val="1300"/>
              <a:buChar char="-"/>
            </a:pPr>
            <a:r>
              <a:rPr lang="de-DE" dirty="0"/>
              <a:t>Mobile Apps bis 2021-06-23</a:t>
            </a:r>
          </a:p>
        </p:txBody>
      </p:sp>
      <p:sp>
        <p:nvSpPr>
          <p:cNvPr id="6" name="Foliennummernplatzhalter 5">
            <a:extLst>
              <a:ext uri="{FF2B5EF4-FFF2-40B4-BE49-F238E27FC236}">
                <a16:creationId xmlns:a16="http://schemas.microsoft.com/office/drawing/2014/main" id="{BC9C867E-0DA0-037F-3DDB-9FD3ED745772}"/>
              </a:ext>
              <a:ext uri="{C183D7F6-B498-43B3-948B-1728B52AA6E4}">
                <adec:decorative xmlns:adec="http://schemas.microsoft.com/office/drawing/2017/decorative" val="1"/>
              </a:ext>
            </a:extLst>
          </p:cNvPr>
          <p:cNvSpPr>
            <a:spLocks noGrp="1"/>
          </p:cNvSpPr>
          <p:nvPr>
            <p:ph type="sldNum" sz="quarter" idx="12"/>
          </p:nvPr>
        </p:nvSpPr>
        <p:spPr/>
        <p:txBody>
          <a:bodyPr/>
          <a:lstStyle/>
          <a:p>
            <a:fld id="{935305CA-DCC9-4948-BD69-6E7F4002ACB5}" type="slidenum">
              <a:rPr lang="de-DE" smtClean="0"/>
              <a:pPr/>
              <a:t>10</a:t>
            </a:fld>
            <a:endParaRPr lang="de-DE" dirty="0"/>
          </a:p>
        </p:txBody>
      </p:sp>
    </p:spTree>
    <p:extLst>
      <p:ext uri="{BB962C8B-B14F-4D97-AF65-F5344CB8AC3E}">
        <p14:creationId xmlns:p14="http://schemas.microsoft.com/office/powerpoint/2010/main" val="1241674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0AEC5CB-4F1D-901F-930C-00E4706FB7C1}"/>
              </a:ext>
            </a:extLst>
          </p:cNvPr>
          <p:cNvSpPr>
            <a:spLocks noGrp="1"/>
          </p:cNvSpPr>
          <p:nvPr>
            <p:ph type="title"/>
          </p:nvPr>
        </p:nvSpPr>
        <p:spPr/>
        <p:txBody>
          <a:bodyPr/>
          <a:lstStyle/>
          <a:p>
            <a:r>
              <a:rPr lang="de-DE" dirty="0"/>
              <a:t>Die wichtigsten Gesetze im Überblick (3)</a:t>
            </a:r>
          </a:p>
        </p:txBody>
      </p:sp>
      <p:grpSp>
        <p:nvGrpSpPr>
          <p:cNvPr id="2" name="Gruppieren 1" descr="Neu hinzugekommen: EAA (2019) in Kategorie Gesetze EU.">
            <a:extLst>
              <a:ext uri="{FF2B5EF4-FFF2-40B4-BE49-F238E27FC236}">
                <a16:creationId xmlns:a16="http://schemas.microsoft.com/office/drawing/2014/main" id="{E000F981-E9E0-F7B8-574B-A5D53B80244C}"/>
              </a:ext>
            </a:extLst>
          </p:cNvPr>
          <p:cNvGrpSpPr/>
          <p:nvPr/>
        </p:nvGrpSpPr>
        <p:grpSpPr>
          <a:xfrm>
            <a:off x="728546" y="1621617"/>
            <a:ext cx="10757210" cy="4551841"/>
            <a:chOff x="728546" y="1621617"/>
            <a:chExt cx="10757210" cy="4551841"/>
          </a:xfrm>
        </p:grpSpPr>
        <p:cxnSp>
          <p:nvCxnSpPr>
            <p:cNvPr id="8" name="Gerader Verbinder 7">
              <a:extLst>
                <a:ext uri="{FF2B5EF4-FFF2-40B4-BE49-F238E27FC236}">
                  <a16:creationId xmlns:a16="http://schemas.microsoft.com/office/drawing/2014/main" id="{234144B5-D7AA-D882-0FBA-C7A827DBEFF6}"/>
                </a:ext>
              </a:extLst>
            </p:cNvPr>
            <p:cNvCxnSpPr/>
            <p:nvPr/>
          </p:nvCxnSpPr>
          <p:spPr>
            <a:xfrm>
              <a:off x="758282" y="2550411"/>
              <a:ext cx="10727474" cy="0"/>
            </a:xfrm>
            <a:prstGeom prst="line">
              <a:avLst/>
            </a:prstGeom>
          </p:spPr>
          <p:style>
            <a:lnRef idx="1">
              <a:schemeClr val="accent4"/>
            </a:lnRef>
            <a:fillRef idx="0">
              <a:schemeClr val="accent4"/>
            </a:fillRef>
            <a:effectRef idx="0">
              <a:schemeClr val="accent4"/>
            </a:effectRef>
            <a:fontRef idx="minor">
              <a:schemeClr val="tx1"/>
            </a:fontRef>
          </p:style>
        </p:cxnSp>
        <p:sp>
          <p:nvSpPr>
            <p:cNvPr id="9" name="Textfeld 8">
              <a:extLst>
                <a:ext uri="{FF2B5EF4-FFF2-40B4-BE49-F238E27FC236}">
                  <a16:creationId xmlns:a16="http://schemas.microsoft.com/office/drawing/2014/main" id="{01DF6B55-1BF7-771D-24FE-A95B3F904F98}"/>
                </a:ext>
              </a:extLst>
            </p:cNvPr>
            <p:cNvSpPr txBox="1"/>
            <p:nvPr/>
          </p:nvSpPr>
          <p:spPr>
            <a:xfrm>
              <a:off x="728546" y="2141533"/>
              <a:ext cx="2111297" cy="369332"/>
            </a:xfrm>
            <a:prstGeom prst="rect">
              <a:avLst/>
            </a:prstGeom>
            <a:noFill/>
          </p:spPr>
          <p:txBody>
            <a:bodyPr wrap="square" rtlCol="0">
              <a:spAutoFit/>
            </a:bodyPr>
            <a:lstStyle/>
            <a:p>
              <a:r>
                <a:rPr lang="de-DE" dirty="0">
                  <a:solidFill>
                    <a:schemeClr val="accent4"/>
                  </a:solidFill>
                </a:rPr>
                <a:t>Empfehlungen</a:t>
              </a:r>
            </a:p>
          </p:txBody>
        </p:sp>
        <p:sp>
          <p:nvSpPr>
            <p:cNvPr id="10" name="Rechteck: abgerundete Ecken 9">
              <a:extLst>
                <a:ext uri="{FF2B5EF4-FFF2-40B4-BE49-F238E27FC236}">
                  <a16:creationId xmlns:a16="http://schemas.microsoft.com/office/drawing/2014/main" id="{B5A21203-CD01-E971-8B4C-3D26067980D4}"/>
                </a:ext>
              </a:extLst>
            </p:cNvPr>
            <p:cNvSpPr/>
            <p:nvPr/>
          </p:nvSpPr>
          <p:spPr>
            <a:xfrm>
              <a:off x="5846956" y="1621617"/>
              <a:ext cx="2111297" cy="765713"/>
            </a:xfrm>
            <a:prstGeom prst="roundRect">
              <a:avLst/>
            </a:prstGeom>
            <a:solidFill>
              <a:schemeClr val="accent2">
                <a:lumMod val="75000"/>
              </a:schemeClr>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UN-CRPD (2007)</a:t>
              </a:r>
            </a:p>
          </p:txBody>
        </p:sp>
        <p:cxnSp>
          <p:nvCxnSpPr>
            <p:cNvPr id="11" name="Gerader Verbinder 10">
              <a:extLst>
                <a:ext uri="{FF2B5EF4-FFF2-40B4-BE49-F238E27FC236}">
                  <a16:creationId xmlns:a16="http://schemas.microsoft.com/office/drawing/2014/main" id="{7D796E11-52E6-7C5C-9563-93315C0B7A34}"/>
                </a:ext>
              </a:extLst>
            </p:cNvPr>
            <p:cNvCxnSpPr/>
            <p:nvPr/>
          </p:nvCxnSpPr>
          <p:spPr>
            <a:xfrm>
              <a:off x="758282" y="3768707"/>
              <a:ext cx="10727474" cy="0"/>
            </a:xfrm>
            <a:prstGeom prst="line">
              <a:avLst/>
            </a:prstGeom>
          </p:spPr>
          <p:style>
            <a:lnRef idx="1">
              <a:schemeClr val="accent4"/>
            </a:lnRef>
            <a:fillRef idx="0">
              <a:schemeClr val="accent4"/>
            </a:fillRef>
            <a:effectRef idx="0">
              <a:schemeClr val="accent4"/>
            </a:effectRef>
            <a:fontRef idx="minor">
              <a:schemeClr val="tx1"/>
            </a:fontRef>
          </p:style>
        </p:cxnSp>
        <p:sp>
          <p:nvSpPr>
            <p:cNvPr id="12" name="Textfeld 11">
              <a:extLst>
                <a:ext uri="{FF2B5EF4-FFF2-40B4-BE49-F238E27FC236}">
                  <a16:creationId xmlns:a16="http://schemas.microsoft.com/office/drawing/2014/main" id="{D8D32B83-192B-69C9-405B-90662D95E297}"/>
                </a:ext>
              </a:extLst>
            </p:cNvPr>
            <p:cNvSpPr txBox="1"/>
            <p:nvPr/>
          </p:nvSpPr>
          <p:spPr>
            <a:xfrm>
              <a:off x="728546" y="3359829"/>
              <a:ext cx="2111297" cy="369332"/>
            </a:xfrm>
            <a:prstGeom prst="rect">
              <a:avLst/>
            </a:prstGeom>
            <a:noFill/>
          </p:spPr>
          <p:txBody>
            <a:bodyPr wrap="square" rtlCol="0">
              <a:spAutoFit/>
            </a:bodyPr>
            <a:lstStyle/>
            <a:p>
              <a:r>
                <a:rPr lang="de-DE" dirty="0">
                  <a:solidFill>
                    <a:schemeClr val="accent4"/>
                  </a:solidFill>
                </a:rPr>
                <a:t>Gesetze EU</a:t>
              </a:r>
            </a:p>
          </p:txBody>
        </p:sp>
        <p:sp>
          <p:nvSpPr>
            <p:cNvPr id="13" name="Rechteck: abgerundete Ecken 12">
              <a:extLst>
                <a:ext uri="{FF2B5EF4-FFF2-40B4-BE49-F238E27FC236}">
                  <a16:creationId xmlns:a16="http://schemas.microsoft.com/office/drawing/2014/main" id="{A1C5F0D1-5463-0D96-0418-2FD72E824F28}"/>
                </a:ext>
              </a:extLst>
            </p:cNvPr>
            <p:cNvSpPr/>
            <p:nvPr/>
          </p:nvSpPr>
          <p:spPr>
            <a:xfrm>
              <a:off x="4517911" y="2835932"/>
              <a:ext cx="2111297" cy="765713"/>
            </a:xfrm>
            <a:prstGeom prst="roundRect">
              <a:avLst/>
            </a:prstGeom>
            <a:solidFill>
              <a:srgbClr val="C00000"/>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WAD (2016)</a:t>
              </a:r>
            </a:p>
          </p:txBody>
        </p:sp>
        <p:cxnSp>
          <p:nvCxnSpPr>
            <p:cNvPr id="14" name="Gerader Verbinder 13">
              <a:extLst>
                <a:ext uri="{FF2B5EF4-FFF2-40B4-BE49-F238E27FC236}">
                  <a16:creationId xmlns:a16="http://schemas.microsoft.com/office/drawing/2014/main" id="{9948DEE6-BB5F-309D-6E4C-C18ED9E3AF18}"/>
                </a:ext>
              </a:extLst>
            </p:cNvPr>
            <p:cNvCxnSpPr/>
            <p:nvPr/>
          </p:nvCxnSpPr>
          <p:spPr>
            <a:xfrm>
              <a:off x="758282" y="4990856"/>
              <a:ext cx="10727474" cy="0"/>
            </a:xfrm>
            <a:prstGeom prst="line">
              <a:avLst/>
            </a:prstGeom>
          </p:spPr>
          <p:style>
            <a:lnRef idx="1">
              <a:schemeClr val="accent4"/>
            </a:lnRef>
            <a:fillRef idx="0">
              <a:schemeClr val="accent4"/>
            </a:fillRef>
            <a:effectRef idx="0">
              <a:schemeClr val="accent4"/>
            </a:effectRef>
            <a:fontRef idx="minor">
              <a:schemeClr val="tx1"/>
            </a:fontRef>
          </p:style>
        </p:cxnSp>
        <p:sp>
          <p:nvSpPr>
            <p:cNvPr id="15" name="Textfeld 14">
              <a:extLst>
                <a:ext uri="{FF2B5EF4-FFF2-40B4-BE49-F238E27FC236}">
                  <a16:creationId xmlns:a16="http://schemas.microsoft.com/office/drawing/2014/main" id="{4493D6C0-E26D-143A-E9C3-8CF00968E950}"/>
                </a:ext>
              </a:extLst>
            </p:cNvPr>
            <p:cNvSpPr txBox="1"/>
            <p:nvPr/>
          </p:nvSpPr>
          <p:spPr>
            <a:xfrm>
              <a:off x="728546" y="4581978"/>
              <a:ext cx="2356625" cy="369332"/>
            </a:xfrm>
            <a:prstGeom prst="rect">
              <a:avLst/>
            </a:prstGeom>
            <a:noFill/>
          </p:spPr>
          <p:txBody>
            <a:bodyPr wrap="square" rtlCol="0">
              <a:spAutoFit/>
            </a:bodyPr>
            <a:lstStyle/>
            <a:p>
              <a:r>
                <a:rPr lang="de-DE" dirty="0">
                  <a:solidFill>
                    <a:schemeClr val="accent4"/>
                  </a:solidFill>
                </a:rPr>
                <a:t>Gesetze D</a:t>
              </a:r>
            </a:p>
          </p:txBody>
        </p:sp>
        <p:cxnSp>
          <p:nvCxnSpPr>
            <p:cNvPr id="17" name="Gerader Verbinder 16">
              <a:extLst>
                <a:ext uri="{FF2B5EF4-FFF2-40B4-BE49-F238E27FC236}">
                  <a16:creationId xmlns:a16="http://schemas.microsoft.com/office/drawing/2014/main" id="{51BDB63F-147C-3630-F7AA-ACF5CFBFFA08}"/>
                </a:ext>
              </a:extLst>
            </p:cNvPr>
            <p:cNvCxnSpPr/>
            <p:nvPr/>
          </p:nvCxnSpPr>
          <p:spPr>
            <a:xfrm>
              <a:off x="758282" y="6173458"/>
              <a:ext cx="10727474" cy="0"/>
            </a:xfrm>
            <a:prstGeom prst="line">
              <a:avLst/>
            </a:prstGeom>
          </p:spPr>
          <p:style>
            <a:lnRef idx="1">
              <a:schemeClr val="accent4"/>
            </a:lnRef>
            <a:fillRef idx="0">
              <a:schemeClr val="accent4"/>
            </a:fillRef>
            <a:effectRef idx="0">
              <a:schemeClr val="accent4"/>
            </a:effectRef>
            <a:fontRef idx="minor">
              <a:schemeClr val="tx1"/>
            </a:fontRef>
          </p:style>
        </p:cxnSp>
        <p:sp>
          <p:nvSpPr>
            <p:cNvPr id="18" name="Textfeld 17">
              <a:extLst>
                <a:ext uri="{FF2B5EF4-FFF2-40B4-BE49-F238E27FC236}">
                  <a16:creationId xmlns:a16="http://schemas.microsoft.com/office/drawing/2014/main" id="{2FB2BA24-3B72-7577-79C4-0D799DBB3D6D}"/>
                </a:ext>
              </a:extLst>
            </p:cNvPr>
            <p:cNvSpPr txBox="1"/>
            <p:nvPr/>
          </p:nvSpPr>
          <p:spPr>
            <a:xfrm>
              <a:off x="728546" y="5764580"/>
              <a:ext cx="2111297" cy="369332"/>
            </a:xfrm>
            <a:prstGeom prst="rect">
              <a:avLst/>
            </a:prstGeom>
            <a:noFill/>
          </p:spPr>
          <p:txBody>
            <a:bodyPr wrap="square" rtlCol="0">
              <a:spAutoFit/>
            </a:bodyPr>
            <a:lstStyle/>
            <a:p>
              <a:r>
                <a:rPr lang="de-DE" dirty="0">
                  <a:solidFill>
                    <a:schemeClr val="accent4"/>
                  </a:solidFill>
                </a:rPr>
                <a:t>Standards</a:t>
              </a:r>
            </a:p>
          </p:txBody>
        </p:sp>
        <p:sp>
          <p:nvSpPr>
            <p:cNvPr id="20" name="Rechteck: abgerundete Ecken 19">
              <a:extLst>
                <a:ext uri="{FF2B5EF4-FFF2-40B4-BE49-F238E27FC236}">
                  <a16:creationId xmlns:a16="http://schemas.microsoft.com/office/drawing/2014/main" id="{74D3FC82-6A15-9B05-3C52-89FC45EB49AC}"/>
                </a:ext>
              </a:extLst>
            </p:cNvPr>
            <p:cNvSpPr/>
            <p:nvPr/>
          </p:nvSpPr>
          <p:spPr>
            <a:xfrm>
              <a:off x="7222273" y="2844034"/>
              <a:ext cx="2111297" cy="765713"/>
            </a:xfrm>
            <a:prstGeom prst="roundRect">
              <a:avLst/>
            </a:prstGeom>
            <a:solidFill>
              <a:srgbClr val="C00000"/>
            </a:solidFill>
            <a:ln w="7620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EAA (2019)</a:t>
              </a:r>
            </a:p>
          </p:txBody>
        </p:sp>
      </p:grpSp>
      <p:sp>
        <p:nvSpPr>
          <p:cNvPr id="25" name="Textplatzhalter 3">
            <a:extLst>
              <a:ext uri="{FF2B5EF4-FFF2-40B4-BE49-F238E27FC236}">
                <a16:creationId xmlns:a16="http://schemas.microsoft.com/office/drawing/2014/main" id="{AAFF6CF3-7986-F9BF-CC50-6BA8BE013C3F}"/>
              </a:ext>
            </a:extLst>
          </p:cNvPr>
          <p:cNvSpPr>
            <a:spLocks noGrp="1"/>
          </p:cNvSpPr>
          <p:nvPr>
            <p:ph type="body" sz="quarter" idx="13"/>
          </p:nvPr>
        </p:nvSpPr>
        <p:spPr>
          <a:xfrm>
            <a:off x="565149" y="6390270"/>
            <a:ext cx="11062278" cy="376288"/>
          </a:xfrm>
        </p:spPr>
        <p:txBody>
          <a:bodyPr>
            <a:normAutofit fontScale="92500" lnSpcReduction="10000"/>
          </a:bodyPr>
          <a:lstStyle/>
          <a:p>
            <a:r>
              <a:rPr lang="de-DE" dirty="0"/>
              <a:t>Anmerkung: Die Jahreszahlen in Klammern beziehen sich auf die letzte Revision.</a:t>
            </a:r>
          </a:p>
        </p:txBody>
      </p:sp>
      <p:sp>
        <p:nvSpPr>
          <p:cNvPr id="3" name="Foliennummernplatzhalter 2">
            <a:extLst>
              <a:ext uri="{FF2B5EF4-FFF2-40B4-BE49-F238E27FC236}">
                <a16:creationId xmlns:a16="http://schemas.microsoft.com/office/drawing/2014/main" id="{E76B8174-E95A-AB9D-AD68-FBBEE798EB70}"/>
              </a:ext>
              <a:ext uri="{C183D7F6-B498-43B3-948B-1728B52AA6E4}">
                <adec:decorative xmlns:adec="http://schemas.microsoft.com/office/drawing/2017/decorative" val="1"/>
              </a:ext>
            </a:extLst>
          </p:cNvPr>
          <p:cNvSpPr>
            <a:spLocks noGrp="1"/>
          </p:cNvSpPr>
          <p:nvPr>
            <p:ph type="sldNum" sz="quarter" idx="12"/>
          </p:nvPr>
        </p:nvSpPr>
        <p:spPr/>
        <p:txBody>
          <a:bodyPr/>
          <a:lstStyle/>
          <a:p>
            <a:fld id="{935305CA-DCC9-4948-BD69-6E7F4002ACB5}" type="slidenum">
              <a:rPr lang="de-DE" smtClean="0"/>
              <a:pPr/>
              <a:t>11</a:t>
            </a:fld>
            <a:endParaRPr lang="de-DE" dirty="0"/>
          </a:p>
        </p:txBody>
      </p:sp>
      <p:sp>
        <p:nvSpPr>
          <p:cNvPr id="6" name="Denkblase: wolkenförmig 5">
            <a:extLst>
              <a:ext uri="{FF2B5EF4-FFF2-40B4-BE49-F238E27FC236}">
                <a16:creationId xmlns:a16="http://schemas.microsoft.com/office/drawing/2014/main" id="{0AE9A6EC-5547-4B19-E7DE-6799E0174174}"/>
              </a:ext>
            </a:extLst>
          </p:cNvPr>
          <p:cNvSpPr/>
          <p:nvPr/>
        </p:nvSpPr>
        <p:spPr>
          <a:xfrm>
            <a:off x="7695384" y="4072692"/>
            <a:ext cx="4269442" cy="1691888"/>
          </a:xfrm>
          <a:prstGeom prst="cloudCallout">
            <a:avLst>
              <a:gd name="adj1" fmla="val -51069"/>
              <a:gd name="adj2" fmla="val -78178"/>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a:t>Europäische Union</a:t>
            </a:r>
            <a:r>
              <a:rPr lang="en-US" dirty="0"/>
              <a:t>: European Accessibility Act</a:t>
            </a:r>
          </a:p>
        </p:txBody>
      </p:sp>
    </p:spTree>
    <p:extLst>
      <p:ext uri="{BB962C8B-B14F-4D97-AF65-F5344CB8AC3E}">
        <p14:creationId xmlns:p14="http://schemas.microsoft.com/office/powerpoint/2010/main" val="231347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82466-DB11-9574-FF8A-1B1B56D15AF0}"/>
              </a:ext>
            </a:extLst>
          </p:cNvPr>
          <p:cNvSpPr>
            <a:spLocks noGrp="1"/>
          </p:cNvSpPr>
          <p:nvPr>
            <p:ph type="title"/>
          </p:nvPr>
        </p:nvSpPr>
        <p:spPr/>
        <p:txBody>
          <a:bodyPr>
            <a:normAutofit fontScale="90000"/>
          </a:bodyPr>
          <a:lstStyle/>
          <a:p>
            <a:r>
              <a:rPr lang="de" dirty="0"/>
              <a:t>EU - </a:t>
            </a:r>
            <a:r>
              <a:rPr lang="de" b="0" dirty="0"/>
              <a:t>European Accessibility Act (EAA) (2019)</a:t>
            </a:r>
            <a:endParaRPr lang="de-DE" dirty="0"/>
          </a:p>
        </p:txBody>
      </p:sp>
      <p:sp>
        <p:nvSpPr>
          <p:cNvPr id="3" name="Inhaltsplatzhalter 2">
            <a:extLst>
              <a:ext uri="{FF2B5EF4-FFF2-40B4-BE49-F238E27FC236}">
                <a16:creationId xmlns:a16="http://schemas.microsoft.com/office/drawing/2014/main" id="{A54E1D89-B664-8177-35A7-AEA7F5DD74B1}"/>
              </a:ext>
            </a:extLst>
          </p:cNvPr>
          <p:cNvSpPr>
            <a:spLocks noGrp="1"/>
          </p:cNvSpPr>
          <p:nvPr>
            <p:ph idx="1"/>
          </p:nvPr>
        </p:nvSpPr>
        <p:spPr>
          <a:xfrm>
            <a:off x="564573" y="1588072"/>
            <a:ext cx="11062854" cy="5153497"/>
          </a:xfrm>
        </p:spPr>
        <p:txBody>
          <a:bodyPr>
            <a:normAutofit fontScale="92500"/>
          </a:bodyPr>
          <a:lstStyle/>
          <a:p>
            <a:pPr marL="0" lvl="0" indent="0" algn="l" rtl="0">
              <a:spcBef>
                <a:spcPts val="0"/>
              </a:spcBef>
              <a:spcAft>
                <a:spcPts val="0"/>
              </a:spcAft>
              <a:buNone/>
            </a:pPr>
            <a:r>
              <a:rPr lang="de-DE" b="1" dirty="0"/>
              <a:t>Bestimmte Produkte und Dienstleistungen müssen ab 2025 Anforderungen zur Barrierefreiheit erfüllen, um auf dem Markt zugelassen zu werden:</a:t>
            </a:r>
          </a:p>
          <a:p>
            <a:pPr marL="457200" lvl="0" indent="-311150" algn="l" rtl="0">
              <a:spcBef>
                <a:spcPts val="1600"/>
              </a:spcBef>
              <a:spcAft>
                <a:spcPts val="0"/>
              </a:spcAft>
              <a:buSzPts val="1300"/>
              <a:buChar char="-"/>
            </a:pPr>
            <a:r>
              <a:rPr lang="de-DE" dirty="0"/>
              <a:t>Computer, Smartphones und ihre Betriebssysteme</a:t>
            </a:r>
          </a:p>
          <a:p>
            <a:pPr marL="457200" lvl="0" indent="-311150" algn="l" rtl="0">
              <a:spcBef>
                <a:spcPts val="0"/>
              </a:spcBef>
              <a:spcAft>
                <a:spcPts val="0"/>
              </a:spcAft>
              <a:buSzPts val="1300"/>
              <a:buChar char="-"/>
            </a:pPr>
            <a:r>
              <a:rPr lang="de-DE" dirty="0"/>
              <a:t>Online-Shops im Internet</a:t>
            </a:r>
          </a:p>
          <a:p>
            <a:pPr marL="457200" lvl="0" indent="-311150" algn="l" rtl="0">
              <a:spcBef>
                <a:spcPts val="0"/>
              </a:spcBef>
              <a:spcAft>
                <a:spcPts val="0"/>
              </a:spcAft>
              <a:buSzPts val="1300"/>
              <a:buChar char="-"/>
            </a:pPr>
            <a:r>
              <a:rPr lang="de-DE" dirty="0"/>
              <a:t>Banken und Geldautomaten</a:t>
            </a:r>
          </a:p>
          <a:p>
            <a:pPr marL="457200" lvl="0" indent="-311150" algn="l" rtl="0">
              <a:spcBef>
                <a:spcPts val="0"/>
              </a:spcBef>
              <a:spcAft>
                <a:spcPts val="0"/>
              </a:spcAft>
              <a:buSzPts val="1300"/>
              <a:buChar char="-"/>
            </a:pPr>
            <a:r>
              <a:rPr lang="de-DE" dirty="0"/>
              <a:t>Elektronische Bücher (E-Books)</a:t>
            </a:r>
          </a:p>
          <a:p>
            <a:pPr marL="457200" lvl="0" indent="-311150" algn="l" rtl="0">
              <a:spcBef>
                <a:spcPts val="0"/>
              </a:spcBef>
              <a:spcAft>
                <a:spcPts val="0"/>
              </a:spcAft>
              <a:buSzPts val="1300"/>
              <a:buChar char="-"/>
            </a:pPr>
            <a:r>
              <a:rPr lang="de-DE" dirty="0"/>
              <a:t>Fernsehgeräte, Fernsehsendungen, Video-Player und damit verbundene digitale Dienste (z.B. EPG)</a:t>
            </a:r>
          </a:p>
          <a:p>
            <a:pPr marL="457200" lvl="0" indent="-311150" algn="l" rtl="0">
              <a:spcBef>
                <a:spcPts val="0"/>
              </a:spcBef>
              <a:spcAft>
                <a:spcPts val="0"/>
              </a:spcAft>
              <a:buSzPts val="1300"/>
              <a:buChar char="-"/>
            </a:pPr>
            <a:r>
              <a:rPr lang="de-DE" dirty="0"/>
              <a:t>Öffentliche Terminals (Bankautomaten, Fahrkartenautomaten, Terminals zum Einchecken)</a:t>
            </a:r>
          </a:p>
          <a:p>
            <a:endParaRPr lang="de-DE" dirty="0"/>
          </a:p>
        </p:txBody>
      </p:sp>
      <p:sp>
        <p:nvSpPr>
          <p:cNvPr id="5" name="Foliennummernplatzhalter 4">
            <a:extLst>
              <a:ext uri="{FF2B5EF4-FFF2-40B4-BE49-F238E27FC236}">
                <a16:creationId xmlns:a16="http://schemas.microsoft.com/office/drawing/2014/main" id="{7B50657E-8D91-8A42-D495-852C2280C345}"/>
              </a:ext>
              <a:ext uri="{C183D7F6-B498-43B3-948B-1728B52AA6E4}">
                <adec:decorative xmlns:adec="http://schemas.microsoft.com/office/drawing/2017/decorative" val="1"/>
              </a:ext>
            </a:extLst>
          </p:cNvPr>
          <p:cNvSpPr>
            <a:spLocks noGrp="1"/>
          </p:cNvSpPr>
          <p:nvPr>
            <p:ph type="sldNum" sz="quarter" idx="12"/>
          </p:nvPr>
        </p:nvSpPr>
        <p:spPr/>
        <p:txBody>
          <a:bodyPr/>
          <a:lstStyle/>
          <a:p>
            <a:fld id="{935305CA-DCC9-4948-BD69-6E7F4002ACB5}" type="slidenum">
              <a:rPr lang="de-DE" smtClean="0"/>
              <a:pPr/>
              <a:t>12</a:t>
            </a:fld>
            <a:endParaRPr lang="de-DE" dirty="0"/>
          </a:p>
        </p:txBody>
      </p:sp>
    </p:spTree>
    <p:extLst>
      <p:ext uri="{BB962C8B-B14F-4D97-AF65-F5344CB8AC3E}">
        <p14:creationId xmlns:p14="http://schemas.microsoft.com/office/powerpoint/2010/main" val="829154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06DDA4-A480-4D37-B605-CEF2A57854F4}"/>
              </a:ext>
            </a:extLst>
          </p:cNvPr>
          <p:cNvSpPr>
            <a:spLocks noGrp="1"/>
          </p:cNvSpPr>
          <p:nvPr>
            <p:ph type="title"/>
          </p:nvPr>
        </p:nvSpPr>
        <p:spPr/>
        <p:txBody>
          <a:bodyPr/>
          <a:lstStyle/>
          <a:p>
            <a:r>
              <a:rPr lang="de-DE" dirty="0"/>
              <a:t>European Accessibility Act (EAA)</a:t>
            </a:r>
          </a:p>
        </p:txBody>
      </p:sp>
      <p:sp>
        <p:nvSpPr>
          <p:cNvPr id="3" name="Inhaltsplatzhalter 2">
            <a:extLst>
              <a:ext uri="{FF2B5EF4-FFF2-40B4-BE49-F238E27FC236}">
                <a16:creationId xmlns:a16="http://schemas.microsoft.com/office/drawing/2014/main" id="{D6B1CBCC-EB95-4DEC-980D-6261E1830946}"/>
              </a:ext>
            </a:extLst>
          </p:cNvPr>
          <p:cNvSpPr>
            <a:spLocks noGrp="1"/>
          </p:cNvSpPr>
          <p:nvPr>
            <p:ph idx="1"/>
          </p:nvPr>
        </p:nvSpPr>
        <p:spPr>
          <a:xfrm>
            <a:off x="564573" y="1588073"/>
            <a:ext cx="11062854" cy="5161070"/>
          </a:xfrm>
        </p:spPr>
        <p:txBody>
          <a:bodyPr>
            <a:normAutofit fontScale="85000" lnSpcReduction="20000"/>
          </a:bodyPr>
          <a:lstStyle/>
          <a:p>
            <a:pPr marL="0" indent="0">
              <a:buNone/>
            </a:pPr>
            <a:r>
              <a:rPr lang="de-DE" dirty="0"/>
              <a:t>RICHTLINIE (EU) 2019/882 DES EUROPÄISCHEN PARLAMENTS UND DES RATES vom 17. April 2019 über die Barrierefreiheitsanforderungen für Produkte und Dienstleistungen</a:t>
            </a:r>
            <a:endParaRPr lang="en-US" dirty="0"/>
          </a:p>
          <a:p>
            <a:r>
              <a:rPr lang="de-DE" dirty="0"/>
              <a:t>Anzuwenden ab 28.06.2025</a:t>
            </a:r>
          </a:p>
          <a:p>
            <a:pPr lvl="1"/>
            <a:r>
              <a:rPr lang="de-DE" dirty="0"/>
              <a:t>Für „alte“ Selbstbedienungsterminals gilt eine Übergangsfrist von 10 Jahren</a:t>
            </a:r>
          </a:p>
          <a:p>
            <a:r>
              <a:rPr lang="de-DE" dirty="0"/>
              <a:t>Marktüberwachung durch die Länder</a:t>
            </a:r>
          </a:p>
          <a:p>
            <a:r>
              <a:rPr lang="de-DE" dirty="0"/>
              <a:t>Konformitätsvermutung für „harmonisierte Normen“</a:t>
            </a:r>
          </a:p>
          <a:p>
            <a:r>
              <a:rPr lang="de-DE" dirty="0"/>
              <a:t>Die Europäische Kommission wird harmonisierte Normen für Barrierefreiheitsanforderungen für Produkte in Auftrag geben</a:t>
            </a:r>
          </a:p>
          <a:p>
            <a:pPr lvl="1"/>
            <a:r>
              <a:rPr lang="en-US" dirty="0"/>
              <a:t>EN 301 549 Accessibility requirements for ICT products and services</a:t>
            </a:r>
            <a:endParaRPr lang="de-DE" dirty="0"/>
          </a:p>
          <a:p>
            <a:pPr lvl="1"/>
            <a:r>
              <a:rPr lang="en-US" dirty="0"/>
              <a:t>EN 17161 Design for All - Accessibility following a Design for All approach in products, goods and services - Extending the range of users	</a:t>
            </a:r>
          </a:p>
          <a:p>
            <a:pPr lvl="1"/>
            <a:r>
              <a:rPr lang="en-US" dirty="0"/>
              <a:t>EN 17210 Accessibility and usability of the built environment - Functional requirements</a:t>
            </a:r>
          </a:p>
          <a:p>
            <a:pPr lvl="1"/>
            <a:endParaRPr lang="de-DE" dirty="0"/>
          </a:p>
        </p:txBody>
      </p:sp>
      <p:sp>
        <p:nvSpPr>
          <p:cNvPr id="4" name="Foliennummernplatzhalter 3">
            <a:extLst>
              <a:ext uri="{FF2B5EF4-FFF2-40B4-BE49-F238E27FC236}">
                <a16:creationId xmlns:a16="http://schemas.microsoft.com/office/drawing/2014/main" id="{D880E830-9D2C-4787-A424-8BC025473922}"/>
              </a:ext>
            </a:extLst>
          </p:cNvPr>
          <p:cNvSpPr>
            <a:spLocks noGrp="1"/>
          </p:cNvSpPr>
          <p:nvPr>
            <p:ph type="sldNum" sz="quarter" idx="12"/>
          </p:nvPr>
        </p:nvSpPr>
        <p:spPr/>
        <p:txBody>
          <a:bodyPr/>
          <a:lstStyle/>
          <a:p>
            <a:fld id="{33CA360C-D8EB-4426-BBDA-CF7635D01E12}" type="slidenum">
              <a:rPr lang="de-DE" smtClean="0"/>
              <a:t>13</a:t>
            </a:fld>
            <a:endParaRPr lang="de-DE"/>
          </a:p>
        </p:txBody>
      </p:sp>
    </p:spTree>
    <p:extLst>
      <p:ext uri="{BB962C8B-B14F-4D97-AF65-F5344CB8AC3E}">
        <p14:creationId xmlns:p14="http://schemas.microsoft.com/office/powerpoint/2010/main" val="2515140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06DDA4-A480-4D37-B605-CEF2A57854F4}"/>
              </a:ext>
            </a:extLst>
          </p:cNvPr>
          <p:cNvSpPr>
            <a:spLocks noGrp="1"/>
          </p:cNvSpPr>
          <p:nvPr>
            <p:ph type="title"/>
          </p:nvPr>
        </p:nvSpPr>
        <p:spPr/>
        <p:txBody>
          <a:bodyPr>
            <a:normAutofit/>
          </a:bodyPr>
          <a:lstStyle/>
          <a:p>
            <a:r>
              <a:rPr lang="de-DE" dirty="0"/>
              <a:t>EAA: Geltungsbereich</a:t>
            </a:r>
          </a:p>
        </p:txBody>
      </p:sp>
      <p:sp>
        <p:nvSpPr>
          <p:cNvPr id="5" name="Inhaltsplatzhalter 4">
            <a:extLst>
              <a:ext uri="{FF2B5EF4-FFF2-40B4-BE49-F238E27FC236}">
                <a16:creationId xmlns:a16="http://schemas.microsoft.com/office/drawing/2014/main" id="{24F3AF2E-968E-4BEA-993D-366708EB8811}"/>
              </a:ext>
            </a:extLst>
          </p:cNvPr>
          <p:cNvSpPr>
            <a:spLocks noGrp="1"/>
          </p:cNvSpPr>
          <p:nvPr>
            <p:ph sz="half" idx="1"/>
          </p:nvPr>
        </p:nvSpPr>
        <p:spPr>
          <a:xfrm>
            <a:off x="564573" y="1620694"/>
            <a:ext cx="5455227" cy="5012965"/>
          </a:xfrm>
        </p:spPr>
        <p:txBody>
          <a:bodyPr>
            <a:normAutofit/>
          </a:bodyPr>
          <a:lstStyle/>
          <a:p>
            <a:pPr marL="0" indent="0">
              <a:lnSpc>
                <a:spcPct val="120000"/>
              </a:lnSpc>
              <a:buNone/>
            </a:pPr>
            <a:r>
              <a:rPr lang="de-DE" sz="2400" b="1" dirty="0"/>
              <a:t>Produkte</a:t>
            </a:r>
          </a:p>
          <a:p>
            <a:pPr>
              <a:lnSpc>
                <a:spcPct val="120000"/>
              </a:lnSpc>
            </a:pPr>
            <a:r>
              <a:rPr lang="de-DE" sz="2400" dirty="0"/>
              <a:t>Computer, Tablets, Smartphones und Betriebssysteme</a:t>
            </a:r>
          </a:p>
          <a:p>
            <a:pPr>
              <a:lnSpc>
                <a:spcPct val="120000"/>
              </a:lnSpc>
            </a:pPr>
            <a:r>
              <a:rPr lang="de-DE" sz="2400" dirty="0"/>
              <a:t>Selbstbedienungsterminals</a:t>
            </a:r>
          </a:p>
          <a:p>
            <a:pPr>
              <a:lnSpc>
                <a:spcPct val="120000"/>
              </a:lnSpc>
            </a:pPr>
            <a:r>
              <a:rPr lang="de-DE" sz="2400" dirty="0"/>
              <a:t>Telefone u.a. Geräte zur Telekommunikation</a:t>
            </a:r>
          </a:p>
          <a:p>
            <a:pPr>
              <a:lnSpc>
                <a:spcPct val="120000"/>
              </a:lnSpc>
            </a:pPr>
            <a:r>
              <a:rPr lang="de-DE" sz="2400" dirty="0"/>
              <a:t>Geräte für audiovisuelle Mediendienste</a:t>
            </a:r>
          </a:p>
          <a:p>
            <a:pPr>
              <a:lnSpc>
                <a:spcPct val="120000"/>
              </a:lnSpc>
            </a:pPr>
            <a:r>
              <a:rPr lang="de-DE" sz="2400" dirty="0"/>
              <a:t>E-Book Reader</a:t>
            </a:r>
          </a:p>
        </p:txBody>
      </p:sp>
      <p:sp>
        <p:nvSpPr>
          <p:cNvPr id="6" name="Inhaltsplatzhalter 5">
            <a:extLst>
              <a:ext uri="{FF2B5EF4-FFF2-40B4-BE49-F238E27FC236}">
                <a16:creationId xmlns:a16="http://schemas.microsoft.com/office/drawing/2014/main" id="{F207E028-A5BB-4C4B-BA14-70068B04D239}"/>
              </a:ext>
            </a:extLst>
          </p:cNvPr>
          <p:cNvSpPr>
            <a:spLocks noGrp="1"/>
          </p:cNvSpPr>
          <p:nvPr>
            <p:ph sz="half" idx="2"/>
          </p:nvPr>
        </p:nvSpPr>
        <p:spPr>
          <a:xfrm>
            <a:off x="6172200" y="1620694"/>
            <a:ext cx="5455226" cy="5012965"/>
          </a:xfrm>
        </p:spPr>
        <p:txBody>
          <a:bodyPr>
            <a:normAutofit fontScale="85000" lnSpcReduction="20000"/>
          </a:bodyPr>
          <a:lstStyle/>
          <a:p>
            <a:pPr marL="0" indent="0">
              <a:lnSpc>
                <a:spcPct val="120000"/>
              </a:lnSpc>
              <a:buNone/>
            </a:pPr>
            <a:r>
              <a:rPr lang="de-DE" b="1" dirty="0"/>
              <a:t>Dienstleistungen</a:t>
            </a:r>
          </a:p>
          <a:p>
            <a:pPr>
              <a:lnSpc>
                <a:spcPct val="120000"/>
              </a:lnSpc>
            </a:pPr>
            <a:r>
              <a:rPr lang="de-DE" dirty="0"/>
              <a:t>Elektronische Kommunikationsdienste</a:t>
            </a:r>
          </a:p>
          <a:p>
            <a:pPr>
              <a:lnSpc>
                <a:spcPct val="120000"/>
              </a:lnSpc>
            </a:pPr>
            <a:r>
              <a:rPr lang="de-DE" dirty="0"/>
              <a:t>Audiovisuelle Mediendienste</a:t>
            </a:r>
          </a:p>
          <a:p>
            <a:pPr>
              <a:lnSpc>
                <a:spcPct val="120000"/>
              </a:lnSpc>
            </a:pPr>
            <a:r>
              <a:rPr lang="de-DE" dirty="0"/>
              <a:t>Personenverkehrsdienste: Websites, Apps, elektronische Tickets, Informationskiosks, Selbstbedienungsterminals (außer in Fahrzeugen)</a:t>
            </a:r>
          </a:p>
          <a:p>
            <a:pPr>
              <a:lnSpc>
                <a:spcPct val="120000"/>
              </a:lnSpc>
            </a:pPr>
            <a:r>
              <a:rPr lang="de-DE" dirty="0"/>
              <a:t>Bankdienstleistungen</a:t>
            </a:r>
          </a:p>
          <a:p>
            <a:pPr>
              <a:lnSpc>
                <a:spcPct val="120000"/>
              </a:lnSpc>
            </a:pPr>
            <a:r>
              <a:rPr lang="de-DE" dirty="0"/>
              <a:t>E-Books und Software zum Lesen</a:t>
            </a:r>
          </a:p>
          <a:p>
            <a:pPr>
              <a:lnSpc>
                <a:spcPct val="120000"/>
              </a:lnSpc>
            </a:pPr>
            <a:r>
              <a:rPr lang="de-DE" dirty="0"/>
              <a:t>Online-Shops</a:t>
            </a:r>
          </a:p>
          <a:p>
            <a:pPr>
              <a:lnSpc>
                <a:spcPct val="120000"/>
              </a:lnSpc>
            </a:pPr>
            <a:endParaRPr lang="de-DE" dirty="0"/>
          </a:p>
        </p:txBody>
      </p:sp>
      <p:sp>
        <p:nvSpPr>
          <p:cNvPr id="4" name="Foliennummernplatzhalter 3">
            <a:extLst>
              <a:ext uri="{FF2B5EF4-FFF2-40B4-BE49-F238E27FC236}">
                <a16:creationId xmlns:a16="http://schemas.microsoft.com/office/drawing/2014/main" id="{D880E830-9D2C-4787-A424-8BC025473922}"/>
              </a:ext>
              <a:ext uri="{C183D7F6-B498-43B3-948B-1728B52AA6E4}">
                <adec:decorative xmlns:adec="http://schemas.microsoft.com/office/drawing/2017/decorative" val="1"/>
              </a:ext>
            </a:extLst>
          </p:cNvPr>
          <p:cNvSpPr>
            <a:spLocks noGrp="1"/>
          </p:cNvSpPr>
          <p:nvPr>
            <p:ph type="sldNum" sz="quarter" idx="12"/>
          </p:nvPr>
        </p:nvSpPr>
        <p:spPr/>
        <p:txBody>
          <a:bodyPr/>
          <a:lstStyle/>
          <a:p>
            <a:fld id="{33CA360C-D8EB-4426-BBDA-CF7635D01E12}" type="slidenum">
              <a:rPr lang="de-DE" smtClean="0"/>
              <a:t>14</a:t>
            </a:fld>
            <a:endParaRPr lang="de-DE"/>
          </a:p>
        </p:txBody>
      </p:sp>
    </p:spTree>
    <p:extLst>
      <p:ext uri="{BB962C8B-B14F-4D97-AF65-F5344CB8AC3E}">
        <p14:creationId xmlns:p14="http://schemas.microsoft.com/office/powerpoint/2010/main" val="470531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0AEC5CB-4F1D-901F-930C-00E4706FB7C1}"/>
              </a:ext>
            </a:extLst>
          </p:cNvPr>
          <p:cNvSpPr>
            <a:spLocks noGrp="1"/>
          </p:cNvSpPr>
          <p:nvPr>
            <p:ph type="title"/>
          </p:nvPr>
        </p:nvSpPr>
        <p:spPr/>
        <p:txBody>
          <a:bodyPr/>
          <a:lstStyle/>
          <a:p>
            <a:r>
              <a:rPr lang="de-DE" dirty="0"/>
              <a:t>Die wichtigsten Gesetze im Überblick (4)</a:t>
            </a:r>
          </a:p>
        </p:txBody>
      </p:sp>
      <p:grpSp>
        <p:nvGrpSpPr>
          <p:cNvPr id="2" name="Gruppieren 1" descr="Neu hinzugekommen: GG Art. 3 (3) (1994) in Kategorie Gesetze D.">
            <a:extLst>
              <a:ext uri="{FF2B5EF4-FFF2-40B4-BE49-F238E27FC236}">
                <a16:creationId xmlns:a16="http://schemas.microsoft.com/office/drawing/2014/main" id="{6C3BFC52-C800-FB3A-9F2B-704DF3A32888}"/>
              </a:ext>
            </a:extLst>
          </p:cNvPr>
          <p:cNvGrpSpPr/>
          <p:nvPr/>
        </p:nvGrpSpPr>
        <p:grpSpPr>
          <a:xfrm>
            <a:off x="728546" y="1621617"/>
            <a:ext cx="10757210" cy="4551841"/>
            <a:chOff x="728546" y="1621617"/>
            <a:chExt cx="10757210" cy="4551841"/>
          </a:xfrm>
        </p:grpSpPr>
        <p:cxnSp>
          <p:nvCxnSpPr>
            <p:cNvPr id="8" name="Gerader Verbinder 7">
              <a:extLst>
                <a:ext uri="{FF2B5EF4-FFF2-40B4-BE49-F238E27FC236}">
                  <a16:creationId xmlns:a16="http://schemas.microsoft.com/office/drawing/2014/main" id="{234144B5-D7AA-D882-0FBA-C7A827DBEFF6}"/>
                </a:ext>
              </a:extLst>
            </p:cNvPr>
            <p:cNvCxnSpPr/>
            <p:nvPr/>
          </p:nvCxnSpPr>
          <p:spPr>
            <a:xfrm>
              <a:off x="758282" y="2550411"/>
              <a:ext cx="10727474" cy="0"/>
            </a:xfrm>
            <a:prstGeom prst="line">
              <a:avLst/>
            </a:prstGeom>
          </p:spPr>
          <p:style>
            <a:lnRef idx="1">
              <a:schemeClr val="accent4"/>
            </a:lnRef>
            <a:fillRef idx="0">
              <a:schemeClr val="accent4"/>
            </a:fillRef>
            <a:effectRef idx="0">
              <a:schemeClr val="accent4"/>
            </a:effectRef>
            <a:fontRef idx="minor">
              <a:schemeClr val="tx1"/>
            </a:fontRef>
          </p:style>
        </p:cxnSp>
        <p:sp>
          <p:nvSpPr>
            <p:cNvPr id="9" name="Textfeld 8">
              <a:extLst>
                <a:ext uri="{FF2B5EF4-FFF2-40B4-BE49-F238E27FC236}">
                  <a16:creationId xmlns:a16="http://schemas.microsoft.com/office/drawing/2014/main" id="{01DF6B55-1BF7-771D-24FE-A95B3F904F98}"/>
                </a:ext>
              </a:extLst>
            </p:cNvPr>
            <p:cNvSpPr txBox="1"/>
            <p:nvPr/>
          </p:nvSpPr>
          <p:spPr>
            <a:xfrm>
              <a:off x="728546" y="2141533"/>
              <a:ext cx="2111297" cy="369332"/>
            </a:xfrm>
            <a:prstGeom prst="rect">
              <a:avLst/>
            </a:prstGeom>
            <a:noFill/>
          </p:spPr>
          <p:txBody>
            <a:bodyPr wrap="square" rtlCol="0">
              <a:spAutoFit/>
            </a:bodyPr>
            <a:lstStyle/>
            <a:p>
              <a:r>
                <a:rPr lang="de-DE" dirty="0">
                  <a:solidFill>
                    <a:schemeClr val="accent4"/>
                  </a:solidFill>
                </a:rPr>
                <a:t>Empfehlungen</a:t>
              </a:r>
            </a:p>
          </p:txBody>
        </p:sp>
        <p:sp>
          <p:nvSpPr>
            <p:cNvPr id="10" name="Rechteck: abgerundete Ecken 9">
              <a:extLst>
                <a:ext uri="{FF2B5EF4-FFF2-40B4-BE49-F238E27FC236}">
                  <a16:creationId xmlns:a16="http://schemas.microsoft.com/office/drawing/2014/main" id="{B5A21203-CD01-E971-8B4C-3D26067980D4}"/>
                </a:ext>
              </a:extLst>
            </p:cNvPr>
            <p:cNvSpPr/>
            <p:nvPr/>
          </p:nvSpPr>
          <p:spPr>
            <a:xfrm>
              <a:off x="5846956" y="1621617"/>
              <a:ext cx="2111297" cy="765713"/>
            </a:xfrm>
            <a:prstGeom prst="roundRect">
              <a:avLst/>
            </a:prstGeom>
            <a:solidFill>
              <a:schemeClr val="accent2">
                <a:lumMod val="75000"/>
              </a:schemeClr>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UN-CRPD (2007)</a:t>
              </a:r>
            </a:p>
          </p:txBody>
        </p:sp>
        <p:cxnSp>
          <p:nvCxnSpPr>
            <p:cNvPr id="11" name="Gerader Verbinder 10">
              <a:extLst>
                <a:ext uri="{FF2B5EF4-FFF2-40B4-BE49-F238E27FC236}">
                  <a16:creationId xmlns:a16="http://schemas.microsoft.com/office/drawing/2014/main" id="{7D796E11-52E6-7C5C-9563-93315C0B7A34}"/>
                </a:ext>
              </a:extLst>
            </p:cNvPr>
            <p:cNvCxnSpPr/>
            <p:nvPr/>
          </p:nvCxnSpPr>
          <p:spPr>
            <a:xfrm>
              <a:off x="758282" y="3768707"/>
              <a:ext cx="10727474" cy="0"/>
            </a:xfrm>
            <a:prstGeom prst="line">
              <a:avLst/>
            </a:prstGeom>
          </p:spPr>
          <p:style>
            <a:lnRef idx="1">
              <a:schemeClr val="accent4"/>
            </a:lnRef>
            <a:fillRef idx="0">
              <a:schemeClr val="accent4"/>
            </a:fillRef>
            <a:effectRef idx="0">
              <a:schemeClr val="accent4"/>
            </a:effectRef>
            <a:fontRef idx="minor">
              <a:schemeClr val="tx1"/>
            </a:fontRef>
          </p:style>
        </p:cxnSp>
        <p:sp>
          <p:nvSpPr>
            <p:cNvPr id="12" name="Textfeld 11">
              <a:extLst>
                <a:ext uri="{FF2B5EF4-FFF2-40B4-BE49-F238E27FC236}">
                  <a16:creationId xmlns:a16="http://schemas.microsoft.com/office/drawing/2014/main" id="{D8D32B83-192B-69C9-405B-90662D95E297}"/>
                </a:ext>
              </a:extLst>
            </p:cNvPr>
            <p:cNvSpPr txBox="1"/>
            <p:nvPr/>
          </p:nvSpPr>
          <p:spPr>
            <a:xfrm>
              <a:off x="728546" y="3359829"/>
              <a:ext cx="2111297" cy="369332"/>
            </a:xfrm>
            <a:prstGeom prst="rect">
              <a:avLst/>
            </a:prstGeom>
            <a:noFill/>
          </p:spPr>
          <p:txBody>
            <a:bodyPr wrap="square" rtlCol="0">
              <a:spAutoFit/>
            </a:bodyPr>
            <a:lstStyle/>
            <a:p>
              <a:r>
                <a:rPr lang="de-DE" dirty="0">
                  <a:solidFill>
                    <a:schemeClr val="accent4"/>
                  </a:solidFill>
                </a:rPr>
                <a:t>Gesetze EU</a:t>
              </a:r>
            </a:p>
          </p:txBody>
        </p:sp>
        <p:sp>
          <p:nvSpPr>
            <p:cNvPr id="13" name="Rechteck: abgerundete Ecken 12">
              <a:extLst>
                <a:ext uri="{FF2B5EF4-FFF2-40B4-BE49-F238E27FC236}">
                  <a16:creationId xmlns:a16="http://schemas.microsoft.com/office/drawing/2014/main" id="{A1C5F0D1-5463-0D96-0418-2FD72E824F28}"/>
                </a:ext>
              </a:extLst>
            </p:cNvPr>
            <p:cNvSpPr/>
            <p:nvPr/>
          </p:nvSpPr>
          <p:spPr>
            <a:xfrm>
              <a:off x="4517911" y="2835932"/>
              <a:ext cx="2111297" cy="765713"/>
            </a:xfrm>
            <a:prstGeom prst="roundRect">
              <a:avLst/>
            </a:prstGeom>
            <a:solidFill>
              <a:srgbClr val="C00000"/>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WAD (2016)</a:t>
              </a:r>
            </a:p>
          </p:txBody>
        </p:sp>
        <p:cxnSp>
          <p:nvCxnSpPr>
            <p:cNvPr id="14" name="Gerader Verbinder 13">
              <a:extLst>
                <a:ext uri="{FF2B5EF4-FFF2-40B4-BE49-F238E27FC236}">
                  <a16:creationId xmlns:a16="http://schemas.microsoft.com/office/drawing/2014/main" id="{9948DEE6-BB5F-309D-6E4C-C18ED9E3AF18}"/>
                </a:ext>
              </a:extLst>
            </p:cNvPr>
            <p:cNvCxnSpPr/>
            <p:nvPr/>
          </p:nvCxnSpPr>
          <p:spPr>
            <a:xfrm>
              <a:off x="758282" y="4990856"/>
              <a:ext cx="10727474" cy="0"/>
            </a:xfrm>
            <a:prstGeom prst="line">
              <a:avLst/>
            </a:prstGeom>
          </p:spPr>
          <p:style>
            <a:lnRef idx="1">
              <a:schemeClr val="accent4"/>
            </a:lnRef>
            <a:fillRef idx="0">
              <a:schemeClr val="accent4"/>
            </a:fillRef>
            <a:effectRef idx="0">
              <a:schemeClr val="accent4"/>
            </a:effectRef>
            <a:fontRef idx="minor">
              <a:schemeClr val="tx1"/>
            </a:fontRef>
          </p:style>
        </p:cxnSp>
        <p:sp>
          <p:nvSpPr>
            <p:cNvPr id="15" name="Textfeld 14">
              <a:extLst>
                <a:ext uri="{FF2B5EF4-FFF2-40B4-BE49-F238E27FC236}">
                  <a16:creationId xmlns:a16="http://schemas.microsoft.com/office/drawing/2014/main" id="{4493D6C0-E26D-143A-E9C3-8CF00968E950}"/>
                </a:ext>
              </a:extLst>
            </p:cNvPr>
            <p:cNvSpPr txBox="1"/>
            <p:nvPr/>
          </p:nvSpPr>
          <p:spPr>
            <a:xfrm>
              <a:off x="728546" y="4581978"/>
              <a:ext cx="2356625" cy="369332"/>
            </a:xfrm>
            <a:prstGeom prst="rect">
              <a:avLst/>
            </a:prstGeom>
            <a:noFill/>
          </p:spPr>
          <p:txBody>
            <a:bodyPr wrap="square" rtlCol="0">
              <a:spAutoFit/>
            </a:bodyPr>
            <a:lstStyle/>
            <a:p>
              <a:r>
                <a:rPr lang="de-DE" dirty="0">
                  <a:solidFill>
                    <a:schemeClr val="accent4"/>
                  </a:solidFill>
                </a:rPr>
                <a:t>Gesetze D</a:t>
              </a:r>
            </a:p>
          </p:txBody>
        </p:sp>
        <p:cxnSp>
          <p:nvCxnSpPr>
            <p:cNvPr id="17" name="Gerader Verbinder 16">
              <a:extLst>
                <a:ext uri="{FF2B5EF4-FFF2-40B4-BE49-F238E27FC236}">
                  <a16:creationId xmlns:a16="http://schemas.microsoft.com/office/drawing/2014/main" id="{51BDB63F-147C-3630-F7AA-ACF5CFBFFA08}"/>
                </a:ext>
              </a:extLst>
            </p:cNvPr>
            <p:cNvCxnSpPr/>
            <p:nvPr/>
          </p:nvCxnSpPr>
          <p:spPr>
            <a:xfrm>
              <a:off x="758282" y="6173458"/>
              <a:ext cx="10727474" cy="0"/>
            </a:xfrm>
            <a:prstGeom prst="line">
              <a:avLst/>
            </a:prstGeom>
          </p:spPr>
          <p:style>
            <a:lnRef idx="1">
              <a:schemeClr val="accent4"/>
            </a:lnRef>
            <a:fillRef idx="0">
              <a:schemeClr val="accent4"/>
            </a:fillRef>
            <a:effectRef idx="0">
              <a:schemeClr val="accent4"/>
            </a:effectRef>
            <a:fontRef idx="minor">
              <a:schemeClr val="tx1"/>
            </a:fontRef>
          </p:style>
        </p:cxnSp>
        <p:sp>
          <p:nvSpPr>
            <p:cNvPr id="18" name="Textfeld 17">
              <a:extLst>
                <a:ext uri="{FF2B5EF4-FFF2-40B4-BE49-F238E27FC236}">
                  <a16:creationId xmlns:a16="http://schemas.microsoft.com/office/drawing/2014/main" id="{2FB2BA24-3B72-7577-79C4-0D799DBB3D6D}"/>
                </a:ext>
              </a:extLst>
            </p:cNvPr>
            <p:cNvSpPr txBox="1"/>
            <p:nvPr/>
          </p:nvSpPr>
          <p:spPr>
            <a:xfrm>
              <a:off x="728546" y="5764580"/>
              <a:ext cx="2111297" cy="369332"/>
            </a:xfrm>
            <a:prstGeom prst="rect">
              <a:avLst/>
            </a:prstGeom>
            <a:noFill/>
          </p:spPr>
          <p:txBody>
            <a:bodyPr wrap="square" rtlCol="0">
              <a:spAutoFit/>
            </a:bodyPr>
            <a:lstStyle/>
            <a:p>
              <a:r>
                <a:rPr lang="de-DE" dirty="0">
                  <a:solidFill>
                    <a:schemeClr val="accent4"/>
                  </a:solidFill>
                </a:rPr>
                <a:t>Standards</a:t>
              </a:r>
            </a:p>
          </p:txBody>
        </p:sp>
        <p:sp>
          <p:nvSpPr>
            <p:cNvPr id="20" name="Rechteck: abgerundete Ecken 19">
              <a:extLst>
                <a:ext uri="{FF2B5EF4-FFF2-40B4-BE49-F238E27FC236}">
                  <a16:creationId xmlns:a16="http://schemas.microsoft.com/office/drawing/2014/main" id="{74D3FC82-6A15-9B05-3C52-89FC45EB49AC}"/>
                </a:ext>
              </a:extLst>
            </p:cNvPr>
            <p:cNvSpPr/>
            <p:nvPr/>
          </p:nvSpPr>
          <p:spPr>
            <a:xfrm>
              <a:off x="7222273" y="2844034"/>
              <a:ext cx="2111297" cy="765713"/>
            </a:xfrm>
            <a:prstGeom prst="roundRect">
              <a:avLst/>
            </a:prstGeom>
            <a:solidFill>
              <a:srgbClr val="C00000"/>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EAA (2019)</a:t>
              </a:r>
            </a:p>
          </p:txBody>
        </p:sp>
        <p:sp>
          <p:nvSpPr>
            <p:cNvPr id="22" name="Rechteck: abgerundete Ecken 21">
              <a:extLst>
                <a:ext uri="{FF2B5EF4-FFF2-40B4-BE49-F238E27FC236}">
                  <a16:creationId xmlns:a16="http://schemas.microsoft.com/office/drawing/2014/main" id="{E6690079-543E-DA9E-F344-9AA91EF8E41A}"/>
                </a:ext>
              </a:extLst>
            </p:cNvPr>
            <p:cNvSpPr/>
            <p:nvPr/>
          </p:nvSpPr>
          <p:spPr>
            <a:xfrm>
              <a:off x="3397406" y="4046558"/>
              <a:ext cx="1538869" cy="765713"/>
            </a:xfrm>
            <a:prstGeom prst="roundRect">
              <a:avLst/>
            </a:prstGeom>
            <a:solidFill>
              <a:srgbClr val="C00000"/>
            </a:solidFill>
            <a:ln w="7620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GG Art. 3 (3) (1994)</a:t>
              </a:r>
            </a:p>
          </p:txBody>
        </p:sp>
      </p:grpSp>
      <p:sp>
        <p:nvSpPr>
          <p:cNvPr id="25" name="Textplatzhalter 3">
            <a:extLst>
              <a:ext uri="{FF2B5EF4-FFF2-40B4-BE49-F238E27FC236}">
                <a16:creationId xmlns:a16="http://schemas.microsoft.com/office/drawing/2014/main" id="{AAFF6CF3-7986-F9BF-CC50-6BA8BE013C3F}"/>
              </a:ext>
            </a:extLst>
          </p:cNvPr>
          <p:cNvSpPr>
            <a:spLocks noGrp="1"/>
          </p:cNvSpPr>
          <p:nvPr>
            <p:ph type="body" sz="quarter" idx="13"/>
          </p:nvPr>
        </p:nvSpPr>
        <p:spPr>
          <a:xfrm>
            <a:off x="565149" y="6390270"/>
            <a:ext cx="11062278" cy="376288"/>
          </a:xfrm>
        </p:spPr>
        <p:txBody>
          <a:bodyPr>
            <a:normAutofit fontScale="92500" lnSpcReduction="10000"/>
          </a:bodyPr>
          <a:lstStyle/>
          <a:p>
            <a:r>
              <a:rPr lang="de-DE" dirty="0"/>
              <a:t>Anmerkung: Die Jahreszahlen in Klammern beziehen sich auf die letzte Revision.</a:t>
            </a:r>
          </a:p>
        </p:txBody>
      </p:sp>
      <p:sp>
        <p:nvSpPr>
          <p:cNvPr id="3" name="Foliennummernplatzhalter 2">
            <a:extLst>
              <a:ext uri="{FF2B5EF4-FFF2-40B4-BE49-F238E27FC236}">
                <a16:creationId xmlns:a16="http://schemas.microsoft.com/office/drawing/2014/main" id="{94F1C769-1EF6-0C9B-5AFD-EADA10519C87}"/>
              </a:ext>
              <a:ext uri="{C183D7F6-B498-43B3-948B-1728B52AA6E4}">
                <adec:decorative xmlns:adec="http://schemas.microsoft.com/office/drawing/2017/decorative" val="1"/>
              </a:ext>
            </a:extLst>
          </p:cNvPr>
          <p:cNvSpPr>
            <a:spLocks noGrp="1"/>
          </p:cNvSpPr>
          <p:nvPr>
            <p:ph type="sldNum" sz="quarter" idx="12"/>
          </p:nvPr>
        </p:nvSpPr>
        <p:spPr/>
        <p:txBody>
          <a:bodyPr/>
          <a:lstStyle/>
          <a:p>
            <a:fld id="{935305CA-DCC9-4948-BD69-6E7F4002ACB5}" type="slidenum">
              <a:rPr lang="de-DE" smtClean="0"/>
              <a:pPr/>
              <a:t>15</a:t>
            </a:fld>
            <a:endParaRPr lang="de-DE" dirty="0"/>
          </a:p>
        </p:txBody>
      </p:sp>
      <p:sp>
        <p:nvSpPr>
          <p:cNvPr id="4" name="Denkblase: wolkenförmig 3">
            <a:extLst>
              <a:ext uri="{FF2B5EF4-FFF2-40B4-BE49-F238E27FC236}">
                <a16:creationId xmlns:a16="http://schemas.microsoft.com/office/drawing/2014/main" id="{37A367BF-F652-AC0A-4ACF-18608916E7E0}"/>
              </a:ext>
            </a:extLst>
          </p:cNvPr>
          <p:cNvSpPr/>
          <p:nvPr/>
        </p:nvSpPr>
        <p:spPr>
          <a:xfrm>
            <a:off x="4884949" y="4766644"/>
            <a:ext cx="4269442" cy="1691888"/>
          </a:xfrm>
          <a:prstGeom prst="cloudCallout">
            <a:avLst>
              <a:gd name="adj1" fmla="val -51069"/>
              <a:gd name="adj2" fmla="val -78178"/>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a:t>Deutsches Grundgesetz: Artikel 3 Absatz 3</a:t>
            </a:r>
          </a:p>
        </p:txBody>
      </p:sp>
    </p:spTree>
    <p:extLst>
      <p:ext uri="{BB962C8B-B14F-4D97-AF65-F5344CB8AC3E}">
        <p14:creationId xmlns:p14="http://schemas.microsoft.com/office/powerpoint/2010/main" val="357604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07AF27-E47C-6076-12EB-764F01893D19}"/>
              </a:ext>
            </a:extLst>
          </p:cNvPr>
          <p:cNvSpPr>
            <a:spLocks noGrp="1"/>
          </p:cNvSpPr>
          <p:nvPr>
            <p:ph type="title"/>
          </p:nvPr>
        </p:nvSpPr>
        <p:spPr/>
        <p:txBody>
          <a:bodyPr>
            <a:normAutofit/>
          </a:bodyPr>
          <a:lstStyle/>
          <a:p>
            <a:r>
              <a:rPr lang="de" dirty="0"/>
              <a:t>Deutsches </a:t>
            </a:r>
            <a:r>
              <a:rPr lang="de" b="0" dirty="0"/>
              <a:t>Grundgesetz (GG), Art. 3 (3)</a:t>
            </a:r>
            <a:endParaRPr lang="de-DE" dirty="0"/>
          </a:p>
        </p:txBody>
      </p:sp>
      <p:sp>
        <p:nvSpPr>
          <p:cNvPr id="4" name="Textplatzhalter 3">
            <a:extLst>
              <a:ext uri="{FF2B5EF4-FFF2-40B4-BE49-F238E27FC236}">
                <a16:creationId xmlns:a16="http://schemas.microsoft.com/office/drawing/2014/main" id="{1EDAE0C6-BACD-B832-C5B0-FFAA7704EE25}"/>
              </a:ext>
            </a:extLst>
          </p:cNvPr>
          <p:cNvSpPr>
            <a:spLocks noGrp="1"/>
          </p:cNvSpPr>
          <p:nvPr>
            <p:ph type="body" sz="quarter" idx="13"/>
          </p:nvPr>
        </p:nvSpPr>
        <p:spPr/>
        <p:txBody>
          <a:bodyPr>
            <a:normAutofit lnSpcReduction="10000"/>
          </a:bodyPr>
          <a:lstStyle/>
          <a:p>
            <a:pPr marL="0" lvl="0" indent="0" algn="l" rtl="0">
              <a:lnSpc>
                <a:spcPct val="115000"/>
              </a:lnSpc>
              <a:spcBef>
                <a:spcPts val="0"/>
              </a:spcBef>
              <a:spcAft>
                <a:spcPts val="0"/>
              </a:spcAft>
              <a:buNone/>
            </a:pPr>
            <a:r>
              <a:rPr lang="de-DE" sz="1800" dirty="0">
                <a:solidFill>
                  <a:schemeClr val="tx1"/>
                </a:solidFill>
              </a:rPr>
              <a:t>Quelle: </a:t>
            </a:r>
            <a:r>
              <a:rPr lang="de-DE" sz="1800" u="sng" dirty="0">
                <a:solidFill>
                  <a:schemeClr val="hlink"/>
                </a:solidFill>
                <a:hlinkClick r:id="rId3"/>
              </a:rPr>
              <a:t>http://www.bundestag.de/dokumente/rechtsgrundlagen/grundgesetz/gg_01.html</a:t>
            </a:r>
            <a:r>
              <a:rPr lang="de-DE" sz="1800" dirty="0"/>
              <a:t>, 2014</a:t>
            </a:r>
          </a:p>
        </p:txBody>
      </p:sp>
      <p:pic>
        <p:nvPicPr>
          <p:cNvPr id="5" name="Google Shape;356;p58" descr="Artikel 3   &#10;(1) Alle Menschen sind vor dem Gesetz gleich. &#10;(2) Männer und Frauen sind gleichberechtigt. Der Staat fördert die tatsächliche Durchsetzung der Gleichberechtigung von Frauen und Männern und wirkt auf die Beseitigung bestehender Nachteile hin. &#10;(3) Niemand darf wegen seines Geschlechtes, seiner Abstammung, seiner Rasse, seiner Sprache, seiner Heimat und Herkunft, seines Glaubens, seiner religiösen oder politischen Anschauungen benachteiligt oder bevorzugt werden. Niemand darf wegen seiner Behinderung benachteiligt werden.">
            <a:extLst>
              <a:ext uri="{FF2B5EF4-FFF2-40B4-BE49-F238E27FC236}">
                <a16:creationId xmlns:a16="http://schemas.microsoft.com/office/drawing/2014/main" id="{922E23ED-F394-63A0-0106-BC76BFC19F10}"/>
              </a:ext>
            </a:extLst>
          </p:cNvPr>
          <p:cNvPicPr preferRelativeResize="0">
            <a:picLocks noGrp="1"/>
          </p:cNvPicPr>
          <p:nvPr>
            <p:ph idx="1"/>
          </p:nvPr>
        </p:nvPicPr>
        <p:blipFill>
          <a:blip r:embed="rId4">
            <a:alphaModFix/>
          </a:blip>
          <a:stretch>
            <a:fillRect/>
          </a:stretch>
        </p:blipFill>
        <p:spPr>
          <a:xfrm>
            <a:off x="1213519" y="1352550"/>
            <a:ext cx="9764962" cy="5140326"/>
          </a:xfrm>
          <a:prstGeom prst="rect">
            <a:avLst/>
          </a:prstGeom>
          <a:noFill/>
          <a:ln>
            <a:noFill/>
          </a:ln>
        </p:spPr>
      </p:pic>
      <p:sp>
        <p:nvSpPr>
          <p:cNvPr id="3" name="Foliennummernplatzhalter 2">
            <a:extLst>
              <a:ext uri="{FF2B5EF4-FFF2-40B4-BE49-F238E27FC236}">
                <a16:creationId xmlns:a16="http://schemas.microsoft.com/office/drawing/2014/main" id="{DD455AED-2550-11A6-7B6C-44EFD1A6645D}"/>
              </a:ext>
              <a:ext uri="{C183D7F6-B498-43B3-948B-1728B52AA6E4}">
                <adec:decorative xmlns:adec="http://schemas.microsoft.com/office/drawing/2017/decorative" val="1"/>
              </a:ext>
            </a:extLst>
          </p:cNvPr>
          <p:cNvSpPr>
            <a:spLocks noGrp="1"/>
          </p:cNvSpPr>
          <p:nvPr>
            <p:ph type="sldNum" sz="quarter" idx="12"/>
          </p:nvPr>
        </p:nvSpPr>
        <p:spPr/>
        <p:txBody>
          <a:bodyPr/>
          <a:lstStyle/>
          <a:p>
            <a:fld id="{935305CA-DCC9-4948-BD69-6E7F4002ACB5}" type="slidenum">
              <a:rPr lang="de-DE" smtClean="0"/>
              <a:pPr/>
              <a:t>16</a:t>
            </a:fld>
            <a:endParaRPr lang="de-DE" dirty="0"/>
          </a:p>
        </p:txBody>
      </p:sp>
    </p:spTree>
    <p:extLst>
      <p:ext uri="{BB962C8B-B14F-4D97-AF65-F5344CB8AC3E}">
        <p14:creationId xmlns:p14="http://schemas.microsoft.com/office/powerpoint/2010/main" val="3207556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0AEC5CB-4F1D-901F-930C-00E4706FB7C1}"/>
              </a:ext>
            </a:extLst>
          </p:cNvPr>
          <p:cNvSpPr>
            <a:spLocks noGrp="1"/>
          </p:cNvSpPr>
          <p:nvPr>
            <p:ph type="title"/>
          </p:nvPr>
        </p:nvSpPr>
        <p:spPr/>
        <p:txBody>
          <a:bodyPr/>
          <a:lstStyle/>
          <a:p>
            <a:r>
              <a:rPr lang="de-DE" dirty="0"/>
              <a:t>Die wichtigsten Gesetze im Überblick (5)</a:t>
            </a:r>
          </a:p>
        </p:txBody>
      </p:sp>
      <p:grpSp>
        <p:nvGrpSpPr>
          <p:cNvPr id="2" name="Gruppieren 1" descr="Neu hinzugekommen: BGG (2018) in Kategorie Gesetze D.">
            <a:extLst>
              <a:ext uri="{FF2B5EF4-FFF2-40B4-BE49-F238E27FC236}">
                <a16:creationId xmlns:a16="http://schemas.microsoft.com/office/drawing/2014/main" id="{061086F9-5D79-1182-C1C7-D500DBAF84C7}"/>
              </a:ext>
            </a:extLst>
          </p:cNvPr>
          <p:cNvGrpSpPr/>
          <p:nvPr/>
        </p:nvGrpSpPr>
        <p:grpSpPr>
          <a:xfrm>
            <a:off x="728546" y="1621617"/>
            <a:ext cx="10757210" cy="4551841"/>
            <a:chOff x="728546" y="1621617"/>
            <a:chExt cx="10757210" cy="4551841"/>
          </a:xfrm>
        </p:grpSpPr>
        <p:cxnSp>
          <p:nvCxnSpPr>
            <p:cNvPr id="8" name="Gerader Verbinder 7">
              <a:extLst>
                <a:ext uri="{FF2B5EF4-FFF2-40B4-BE49-F238E27FC236}">
                  <a16:creationId xmlns:a16="http://schemas.microsoft.com/office/drawing/2014/main" id="{234144B5-D7AA-D882-0FBA-C7A827DBEFF6}"/>
                </a:ext>
              </a:extLst>
            </p:cNvPr>
            <p:cNvCxnSpPr/>
            <p:nvPr/>
          </p:nvCxnSpPr>
          <p:spPr>
            <a:xfrm>
              <a:off x="758282" y="2550411"/>
              <a:ext cx="10727474" cy="0"/>
            </a:xfrm>
            <a:prstGeom prst="line">
              <a:avLst/>
            </a:prstGeom>
          </p:spPr>
          <p:style>
            <a:lnRef idx="1">
              <a:schemeClr val="accent4"/>
            </a:lnRef>
            <a:fillRef idx="0">
              <a:schemeClr val="accent4"/>
            </a:fillRef>
            <a:effectRef idx="0">
              <a:schemeClr val="accent4"/>
            </a:effectRef>
            <a:fontRef idx="minor">
              <a:schemeClr val="tx1"/>
            </a:fontRef>
          </p:style>
        </p:cxnSp>
        <p:sp>
          <p:nvSpPr>
            <p:cNvPr id="9" name="Textfeld 8">
              <a:extLst>
                <a:ext uri="{FF2B5EF4-FFF2-40B4-BE49-F238E27FC236}">
                  <a16:creationId xmlns:a16="http://schemas.microsoft.com/office/drawing/2014/main" id="{01DF6B55-1BF7-771D-24FE-A95B3F904F98}"/>
                </a:ext>
              </a:extLst>
            </p:cNvPr>
            <p:cNvSpPr txBox="1"/>
            <p:nvPr/>
          </p:nvSpPr>
          <p:spPr>
            <a:xfrm>
              <a:off x="728546" y="2141533"/>
              <a:ext cx="2111297" cy="369332"/>
            </a:xfrm>
            <a:prstGeom prst="rect">
              <a:avLst/>
            </a:prstGeom>
            <a:noFill/>
          </p:spPr>
          <p:txBody>
            <a:bodyPr wrap="square" rtlCol="0">
              <a:spAutoFit/>
            </a:bodyPr>
            <a:lstStyle/>
            <a:p>
              <a:r>
                <a:rPr lang="de-DE" dirty="0">
                  <a:solidFill>
                    <a:schemeClr val="accent4"/>
                  </a:solidFill>
                </a:rPr>
                <a:t>Empfehlungen</a:t>
              </a:r>
            </a:p>
          </p:txBody>
        </p:sp>
        <p:sp>
          <p:nvSpPr>
            <p:cNvPr id="10" name="Rechteck: abgerundete Ecken 9">
              <a:extLst>
                <a:ext uri="{FF2B5EF4-FFF2-40B4-BE49-F238E27FC236}">
                  <a16:creationId xmlns:a16="http://schemas.microsoft.com/office/drawing/2014/main" id="{B5A21203-CD01-E971-8B4C-3D26067980D4}"/>
                </a:ext>
              </a:extLst>
            </p:cNvPr>
            <p:cNvSpPr/>
            <p:nvPr/>
          </p:nvSpPr>
          <p:spPr>
            <a:xfrm>
              <a:off x="5846956" y="1621617"/>
              <a:ext cx="2111297" cy="765713"/>
            </a:xfrm>
            <a:prstGeom prst="roundRect">
              <a:avLst/>
            </a:prstGeom>
            <a:solidFill>
              <a:schemeClr val="accent2">
                <a:lumMod val="75000"/>
              </a:schemeClr>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UN-CRPD (2007)</a:t>
              </a:r>
            </a:p>
          </p:txBody>
        </p:sp>
        <p:cxnSp>
          <p:nvCxnSpPr>
            <p:cNvPr id="11" name="Gerader Verbinder 10">
              <a:extLst>
                <a:ext uri="{FF2B5EF4-FFF2-40B4-BE49-F238E27FC236}">
                  <a16:creationId xmlns:a16="http://schemas.microsoft.com/office/drawing/2014/main" id="{7D796E11-52E6-7C5C-9563-93315C0B7A34}"/>
                </a:ext>
              </a:extLst>
            </p:cNvPr>
            <p:cNvCxnSpPr/>
            <p:nvPr/>
          </p:nvCxnSpPr>
          <p:spPr>
            <a:xfrm>
              <a:off x="758282" y="3768707"/>
              <a:ext cx="10727474" cy="0"/>
            </a:xfrm>
            <a:prstGeom prst="line">
              <a:avLst/>
            </a:prstGeom>
          </p:spPr>
          <p:style>
            <a:lnRef idx="1">
              <a:schemeClr val="accent4"/>
            </a:lnRef>
            <a:fillRef idx="0">
              <a:schemeClr val="accent4"/>
            </a:fillRef>
            <a:effectRef idx="0">
              <a:schemeClr val="accent4"/>
            </a:effectRef>
            <a:fontRef idx="minor">
              <a:schemeClr val="tx1"/>
            </a:fontRef>
          </p:style>
        </p:cxnSp>
        <p:sp>
          <p:nvSpPr>
            <p:cNvPr id="12" name="Textfeld 11">
              <a:extLst>
                <a:ext uri="{FF2B5EF4-FFF2-40B4-BE49-F238E27FC236}">
                  <a16:creationId xmlns:a16="http://schemas.microsoft.com/office/drawing/2014/main" id="{D8D32B83-192B-69C9-405B-90662D95E297}"/>
                </a:ext>
              </a:extLst>
            </p:cNvPr>
            <p:cNvSpPr txBox="1"/>
            <p:nvPr/>
          </p:nvSpPr>
          <p:spPr>
            <a:xfrm>
              <a:off x="728546" y="3359829"/>
              <a:ext cx="2111297" cy="369332"/>
            </a:xfrm>
            <a:prstGeom prst="rect">
              <a:avLst/>
            </a:prstGeom>
            <a:noFill/>
          </p:spPr>
          <p:txBody>
            <a:bodyPr wrap="square" rtlCol="0">
              <a:spAutoFit/>
            </a:bodyPr>
            <a:lstStyle/>
            <a:p>
              <a:r>
                <a:rPr lang="de-DE" dirty="0">
                  <a:solidFill>
                    <a:schemeClr val="accent4"/>
                  </a:solidFill>
                </a:rPr>
                <a:t>Gesetze EU</a:t>
              </a:r>
            </a:p>
          </p:txBody>
        </p:sp>
        <p:sp>
          <p:nvSpPr>
            <p:cNvPr id="13" name="Rechteck: abgerundete Ecken 12">
              <a:extLst>
                <a:ext uri="{FF2B5EF4-FFF2-40B4-BE49-F238E27FC236}">
                  <a16:creationId xmlns:a16="http://schemas.microsoft.com/office/drawing/2014/main" id="{A1C5F0D1-5463-0D96-0418-2FD72E824F28}"/>
                </a:ext>
              </a:extLst>
            </p:cNvPr>
            <p:cNvSpPr/>
            <p:nvPr/>
          </p:nvSpPr>
          <p:spPr>
            <a:xfrm>
              <a:off x="4517911" y="2835932"/>
              <a:ext cx="2111297" cy="765713"/>
            </a:xfrm>
            <a:prstGeom prst="roundRect">
              <a:avLst/>
            </a:prstGeom>
            <a:solidFill>
              <a:srgbClr val="C00000"/>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WAD (2016)</a:t>
              </a:r>
            </a:p>
          </p:txBody>
        </p:sp>
        <p:cxnSp>
          <p:nvCxnSpPr>
            <p:cNvPr id="14" name="Gerader Verbinder 13">
              <a:extLst>
                <a:ext uri="{FF2B5EF4-FFF2-40B4-BE49-F238E27FC236}">
                  <a16:creationId xmlns:a16="http://schemas.microsoft.com/office/drawing/2014/main" id="{9948DEE6-BB5F-309D-6E4C-C18ED9E3AF18}"/>
                </a:ext>
              </a:extLst>
            </p:cNvPr>
            <p:cNvCxnSpPr/>
            <p:nvPr/>
          </p:nvCxnSpPr>
          <p:spPr>
            <a:xfrm>
              <a:off x="758282" y="4990856"/>
              <a:ext cx="10727474" cy="0"/>
            </a:xfrm>
            <a:prstGeom prst="line">
              <a:avLst/>
            </a:prstGeom>
          </p:spPr>
          <p:style>
            <a:lnRef idx="1">
              <a:schemeClr val="accent4"/>
            </a:lnRef>
            <a:fillRef idx="0">
              <a:schemeClr val="accent4"/>
            </a:fillRef>
            <a:effectRef idx="0">
              <a:schemeClr val="accent4"/>
            </a:effectRef>
            <a:fontRef idx="minor">
              <a:schemeClr val="tx1"/>
            </a:fontRef>
          </p:style>
        </p:cxnSp>
        <p:sp>
          <p:nvSpPr>
            <p:cNvPr id="15" name="Textfeld 14">
              <a:extLst>
                <a:ext uri="{FF2B5EF4-FFF2-40B4-BE49-F238E27FC236}">
                  <a16:creationId xmlns:a16="http://schemas.microsoft.com/office/drawing/2014/main" id="{4493D6C0-E26D-143A-E9C3-8CF00968E950}"/>
                </a:ext>
              </a:extLst>
            </p:cNvPr>
            <p:cNvSpPr txBox="1"/>
            <p:nvPr/>
          </p:nvSpPr>
          <p:spPr>
            <a:xfrm>
              <a:off x="728546" y="4581978"/>
              <a:ext cx="2356625" cy="369332"/>
            </a:xfrm>
            <a:prstGeom prst="rect">
              <a:avLst/>
            </a:prstGeom>
            <a:noFill/>
          </p:spPr>
          <p:txBody>
            <a:bodyPr wrap="square" rtlCol="0">
              <a:spAutoFit/>
            </a:bodyPr>
            <a:lstStyle/>
            <a:p>
              <a:r>
                <a:rPr lang="de-DE" dirty="0">
                  <a:solidFill>
                    <a:schemeClr val="accent4"/>
                  </a:solidFill>
                </a:rPr>
                <a:t>Gesetze D</a:t>
              </a:r>
            </a:p>
          </p:txBody>
        </p:sp>
        <p:sp>
          <p:nvSpPr>
            <p:cNvPr id="16" name="Rechteck: abgerundete Ecken 15">
              <a:extLst>
                <a:ext uri="{FF2B5EF4-FFF2-40B4-BE49-F238E27FC236}">
                  <a16:creationId xmlns:a16="http://schemas.microsoft.com/office/drawing/2014/main" id="{75FA19ED-04DC-635F-29DD-CA7CFE2D532A}"/>
                </a:ext>
              </a:extLst>
            </p:cNvPr>
            <p:cNvSpPr/>
            <p:nvPr/>
          </p:nvSpPr>
          <p:spPr>
            <a:xfrm>
              <a:off x="5244791" y="4046558"/>
              <a:ext cx="1538869" cy="765713"/>
            </a:xfrm>
            <a:prstGeom prst="roundRect">
              <a:avLst/>
            </a:prstGeom>
            <a:solidFill>
              <a:srgbClr val="C00000"/>
            </a:solidFill>
            <a:ln w="7620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BGG (2018)</a:t>
              </a:r>
            </a:p>
          </p:txBody>
        </p:sp>
        <p:cxnSp>
          <p:nvCxnSpPr>
            <p:cNvPr id="17" name="Gerader Verbinder 16">
              <a:extLst>
                <a:ext uri="{FF2B5EF4-FFF2-40B4-BE49-F238E27FC236}">
                  <a16:creationId xmlns:a16="http://schemas.microsoft.com/office/drawing/2014/main" id="{51BDB63F-147C-3630-F7AA-ACF5CFBFFA08}"/>
                </a:ext>
              </a:extLst>
            </p:cNvPr>
            <p:cNvCxnSpPr/>
            <p:nvPr/>
          </p:nvCxnSpPr>
          <p:spPr>
            <a:xfrm>
              <a:off x="758282" y="6173458"/>
              <a:ext cx="10727474" cy="0"/>
            </a:xfrm>
            <a:prstGeom prst="line">
              <a:avLst/>
            </a:prstGeom>
          </p:spPr>
          <p:style>
            <a:lnRef idx="1">
              <a:schemeClr val="accent4"/>
            </a:lnRef>
            <a:fillRef idx="0">
              <a:schemeClr val="accent4"/>
            </a:fillRef>
            <a:effectRef idx="0">
              <a:schemeClr val="accent4"/>
            </a:effectRef>
            <a:fontRef idx="minor">
              <a:schemeClr val="tx1"/>
            </a:fontRef>
          </p:style>
        </p:cxnSp>
        <p:sp>
          <p:nvSpPr>
            <p:cNvPr id="18" name="Textfeld 17">
              <a:extLst>
                <a:ext uri="{FF2B5EF4-FFF2-40B4-BE49-F238E27FC236}">
                  <a16:creationId xmlns:a16="http://schemas.microsoft.com/office/drawing/2014/main" id="{2FB2BA24-3B72-7577-79C4-0D799DBB3D6D}"/>
                </a:ext>
              </a:extLst>
            </p:cNvPr>
            <p:cNvSpPr txBox="1"/>
            <p:nvPr/>
          </p:nvSpPr>
          <p:spPr>
            <a:xfrm>
              <a:off x="728546" y="5764580"/>
              <a:ext cx="2111297" cy="369332"/>
            </a:xfrm>
            <a:prstGeom prst="rect">
              <a:avLst/>
            </a:prstGeom>
            <a:noFill/>
          </p:spPr>
          <p:txBody>
            <a:bodyPr wrap="square" rtlCol="0">
              <a:spAutoFit/>
            </a:bodyPr>
            <a:lstStyle/>
            <a:p>
              <a:r>
                <a:rPr lang="de-DE" dirty="0">
                  <a:solidFill>
                    <a:schemeClr val="accent4"/>
                  </a:solidFill>
                </a:rPr>
                <a:t>Standards</a:t>
              </a:r>
            </a:p>
          </p:txBody>
        </p:sp>
        <p:sp>
          <p:nvSpPr>
            <p:cNvPr id="20" name="Rechteck: abgerundete Ecken 19">
              <a:extLst>
                <a:ext uri="{FF2B5EF4-FFF2-40B4-BE49-F238E27FC236}">
                  <a16:creationId xmlns:a16="http://schemas.microsoft.com/office/drawing/2014/main" id="{74D3FC82-6A15-9B05-3C52-89FC45EB49AC}"/>
                </a:ext>
              </a:extLst>
            </p:cNvPr>
            <p:cNvSpPr/>
            <p:nvPr/>
          </p:nvSpPr>
          <p:spPr>
            <a:xfrm>
              <a:off x="7222273" y="2844034"/>
              <a:ext cx="2111297" cy="765713"/>
            </a:xfrm>
            <a:prstGeom prst="roundRect">
              <a:avLst/>
            </a:prstGeom>
            <a:solidFill>
              <a:srgbClr val="C00000"/>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EAA (2019)</a:t>
              </a:r>
            </a:p>
          </p:txBody>
        </p:sp>
        <p:sp>
          <p:nvSpPr>
            <p:cNvPr id="22" name="Rechteck: abgerundete Ecken 21">
              <a:extLst>
                <a:ext uri="{FF2B5EF4-FFF2-40B4-BE49-F238E27FC236}">
                  <a16:creationId xmlns:a16="http://schemas.microsoft.com/office/drawing/2014/main" id="{E6690079-543E-DA9E-F344-9AA91EF8E41A}"/>
                </a:ext>
              </a:extLst>
            </p:cNvPr>
            <p:cNvSpPr/>
            <p:nvPr/>
          </p:nvSpPr>
          <p:spPr>
            <a:xfrm>
              <a:off x="3397406" y="4046558"/>
              <a:ext cx="1538869" cy="765713"/>
            </a:xfrm>
            <a:prstGeom prst="roundRect">
              <a:avLst/>
            </a:prstGeom>
            <a:solidFill>
              <a:srgbClr val="C00000"/>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GG Art. 3 (3) (1994)</a:t>
              </a:r>
            </a:p>
          </p:txBody>
        </p:sp>
      </p:grpSp>
      <p:sp>
        <p:nvSpPr>
          <p:cNvPr id="25" name="Textplatzhalter 3">
            <a:extLst>
              <a:ext uri="{FF2B5EF4-FFF2-40B4-BE49-F238E27FC236}">
                <a16:creationId xmlns:a16="http://schemas.microsoft.com/office/drawing/2014/main" id="{AAFF6CF3-7986-F9BF-CC50-6BA8BE013C3F}"/>
              </a:ext>
            </a:extLst>
          </p:cNvPr>
          <p:cNvSpPr>
            <a:spLocks noGrp="1"/>
          </p:cNvSpPr>
          <p:nvPr>
            <p:ph type="body" sz="quarter" idx="13"/>
          </p:nvPr>
        </p:nvSpPr>
        <p:spPr>
          <a:xfrm>
            <a:off x="565149" y="6390270"/>
            <a:ext cx="11062278" cy="376288"/>
          </a:xfrm>
        </p:spPr>
        <p:txBody>
          <a:bodyPr>
            <a:normAutofit fontScale="92500" lnSpcReduction="10000"/>
          </a:bodyPr>
          <a:lstStyle/>
          <a:p>
            <a:r>
              <a:rPr lang="de-DE" dirty="0"/>
              <a:t>Anmerkung: Die Jahreszahlen in Klammern beziehen sich auf die letzte Revision.</a:t>
            </a:r>
          </a:p>
        </p:txBody>
      </p:sp>
      <p:sp>
        <p:nvSpPr>
          <p:cNvPr id="3" name="Foliennummernplatzhalter 2">
            <a:extLst>
              <a:ext uri="{FF2B5EF4-FFF2-40B4-BE49-F238E27FC236}">
                <a16:creationId xmlns:a16="http://schemas.microsoft.com/office/drawing/2014/main" id="{A458FFBF-025A-3F92-D9A5-10CBB42781D6}"/>
              </a:ext>
              <a:ext uri="{C183D7F6-B498-43B3-948B-1728B52AA6E4}">
                <adec:decorative xmlns:adec="http://schemas.microsoft.com/office/drawing/2017/decorative" val="1"/>
              </a:ext>
            </a:extLst>
          </p:cNvPr>
          <p:cNvSpPr>
            <a:spLocks noGrp="1"/>
          </p:cNvSpPr>
          <p:nvPr>
            <p:ph type="sldNum" sz="quarter" idx="12"/>
          </p:nvPr>
        </p:nvSpPr>
        <p:spPr/>
        <p:txBody>
          <a:bodyPr/>
          <a:lstStyle/>
          <a:p>
            <a:fld id="{935305CA-DCC9-4948-BD69-6E7F4002ACB5}" type="slidenum">
              <a:rPr lang="de-DE" smtClean="0"/>
              <a:pPr/>
              <a:t>17</a:t>
            </a:fld>
            <a:endParaRPr lang="de-DE" dirty="0"/>
          </a:p>
        </p:txBody>
      </p:sp>
      <p:sp>
        <p:nvSpPr>
          <p:cNvPr id="4" name="Denkblase: wolkenförmig 3">
            <a:extLst>
              <a:ext uri="{FF2B5EF4-FFF2-40B4-BE49-F238E27FC236}">
                <a16:creationId xmlns:a16="http://schemas.microsoft.com/office/drawing/2014/main" id="{9E7755F1-28F2-8CD1-A351-59E41A26D51F}"/>
              </a:ext>
            </a:extLst>
          </p:cNvPr>
          <p:cNvSpPr/>
          <p:nvPr/>
        </p:nvSpPr>
        <p:spPr>
          <a:xfrm>
            <a:off x="6727196" y="4918636"/>
            <a:ext cx="4269442" cy="1691888"/>
          </a:xfrm>
          <a:prstGeom prst="cloudCallout">
            <a:avLst>
              <a:gd name="adj1" fmla="val -51069"/>
              <a:gd name="adj2" fmla="val -78178"/>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a:t>Deutschland: Behinderten-Gleichstellungs-Gesetz</a:t>
            </a:r>
          </a:p>
        </p:txBody>
      </p:sp>
    </p:spTree>
    <p:extLst>
      <p:ext uri="{BB962C8B-B14F-4D97-AF65-F5344CB8AC3E}">
        <p14:creationId xmlns:p14="http://schemas.microsoft.com/office/powerpoint/2010/main" val="159409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54B3EF-C758-E681-0B79-080CA9CC19B8}"/>
              </a:ext>
            </a:extLst>
          </p:cNvPr>
          <p:cNvSpPr>
            <a:spLocks noGrp="1"/>
          </p:cNvSpPr>
          <p:nvPr>
            <p:ph type="title"/>
          </p:nvPr>
        </p:nvSpPr>
        <p:spPr/>
        <p:txBody>
          <a:bodyPr>
            <a:normAutofit fontScale="90000"/>
          </a:bodyPr>
          <a:lstStyle/>
          <a:p>
            <a:r>
              <a:rPr lang="de" dirty="0"/>
              <a:t>Deutschland </a:t>
            </a:r>
            <a:br>
              <a:rPr lang="de" dirty="0"/>
            </a:br>
            <a:r>
              <a:rPr lang="de" b="0" dirty="0"/>
              <a:t>Behinderten-Gleichstellungsgesetz (BGG)</a:t>
            </a:r>
            <a:endParaRPr lang="de-DE" dirty="0"/>
          </a:p>
        </p:txBody>
      </p:sp>
      <p:sp>
        <p:nvSpPr>
          <p:cNvPr id="3" name="Inhaltsplatzhalter 2">
            <a:extLst>
              <a:ext uri="{FF2B5EF4-FFF2-40B4-BE49-F238E27FC236}">
                <a16:creationId xmlns:a16="http://schemas.microsoft.com/office/drawing/2014/main" id="{1A5600ED-6B09-4D98-5F08-C86060434171}"/>
              </a:ext>
            </a:extLst>
          </p:cNvPr>
          <p:cNvSpPr>
            <a:spLocks noGrp="1"/>
          </p:cNvSpPr>
          <p:nvPr>
            <p:ph idx="1"/>
          </p:nvPr>
        </p:nvSpPr>
        <p:spPr>
          <a:xfrm>
            <a:off x="564573" y="1588073"/>
            <a:ext cx="11062854" cy="5119420"/>
          </a:xfrm>
        </p:spPr>
        <p:txBody>
          <a:bodyPr>
            <a:normAutofit fontScale="77500" lnSpcReduction="20000"/>
          </a:bodyPr>
          <a:lstStyle/>
          <a:p>
            <a:pPr marL="0" lvl="0" indent="0" algn="l" rtl="0">
              <a:lnSpc>
                <a:spcPct val="130000"/>
              </a:lnSpc>
              <a:spcBef>
                <a:spcPts val="0"/>
              </a:spcBef>
              <a:spcAft>
                <a:spcPts val="0"/>
              </a:spcAft>
              <a:buNone/>
            </a:pPr>
            <a:r>
              <a:rPr lang="de-DE" dirty="0"/>
              <a:t>Seit 1. Mai 2002 in Kraft, letzte Revision Juli 2018</a:t>
            </a:r>
          </a:p>
          <a:p>
            <a:pPr marL="457200" lvl="0" indent="-311150" algn="l" rtl="0">
              <a:lnSpc>
                <a:spcPct val="130000"/>
              </a:lnSpc>
              <a:spcBef>
                <a:spcPts val="0"/>
              </a:spcBef>
              <a:spcAft>
                <a:spcPts val="0"/>
              </a:spcAft>
              <a:buSzPts val="1300"/>
              <a:buChar char="-"/>
            </a:pPr>
            <a:r>
              <a:rPr lang="de-DE" dirty="0"/>
              <a:t>Gesetzliche Vorschrift für „öffentliche Stellen“</a:t>
            </a:r>
          </a:p>
          <a:p>
            <a:pPr marL="457200" lvl="0" indent="-311150" algn="l" rtl="0">
              <a:lnSpc>
                <a:spcPct val="130000"/>
              </a:lnSpc>
              <a:spcBef>
                <a:spcPts val="0"/>
              </a:spcBef>
              <a:spcAft>
                <a:spcPts val="0"/>
              </a:spcAft>
              <a:buSzPts val="1300"/>
              <a:buChar char="-"/>
            </a:pPr>
            <a:r>
              <a:rPr lang="de-DE" dirty="0"/>
              <a:t>Freiwillige Zielvereinbarungen zwischen Behindertenverbänden und Unternehmen</a:t>
            </a:r>
          </a:p>
          <a:p>
            <a:pPr marL="0" lvl="0" indent="0" algn="l" rtl="0">
              <a:lnSpc>
                <a:spcPct val="130000"/>
              </a:lnSpc>
              <a:spcBef>
                <a:spcPts val="1600"/>
              </a:spcBef>
              <a:spcAft>
                <a:spcPts val="0"/>
              </a:spcAft>
              <a:buNone/>
            </a:pPr>
            <a:r>
              <a:rPr lang="de-DE" dirty="0"/>
              <a:t>Gleichberechtigte Teilhabe von Menschen mit Behinderungen</a:t>
            </a:r>
          </a:p>
          <a:p>
            <a:pPr marL="457200" lvl="0" indent="-311150" algn="l" rtl="0">
              <a:lnSpc>
                <a:spcPct val="130000"/>
              </a:lnSpc>
              <a:spcBef>
                <a:spcPts val="0"/>
              </a:spcBef>
              <a:spcAft>
                <a:spcPts val="0"/>
              </a:spcAft>
              <a:buSzPts val="1300"/>
              <a:buChar char="-"/>
            </a:pPr>
            <a:r>
              <a:rPr lang="de-DE" dirty="0"/>
              <a:t>Informationen in Leichter Sprache</a:t>
            </a:r>
          </a:p>
          <a:p>
            <a:pPr marL="457200" lvl="0" indent="-311150" algn="l" rtl="0">
              <a:lnSpc>
                <a:spcPct val="130000"/>
              </a:lnSpc>
              <a:spcBef>
                <a:spcPts val="0"/>
              </a:spcBef>
              <a:spcAft>
                <a:spcPts val="0"/>
              </a:spcAft>
              <a:buSzPts val="1300"/>
              <a:buChar char="-"/>
            </a:pPr>
            <a:r>
              <a:rPr lang="de-DE" dirty="0"/>
              <a:t>Gebärdensprache als eigenständige Sprache anerkannt</a:t>
            </a:r>
          </a:p>
          <a:p>
            <a:pPr marL="457200" lvl="0" indent="-311150" algn="l" rtl="0">
              <a:lnSpc>
                <a:spcPct val="130000"/>
              </a:lnSpc>
              <a:spcBef>
                <a:spcPts val="0"/>
              </a:spcBef>
              <a:spcAft>
                <a:spcPts val="0"/>
              </a:spcAft>
              <a:buSzPts val="1300"/>
              <a:buChar char="-"/>
            </a:pPr>
            <a:r>
              <a:rPr lang="de-DE" dirty="0"/>
              <a:t>Erklärung zur Barrierefreiheit</a:t>
            </a:r>
          </a:p>
          <a:p>
            <a:pPr marL="457200" lvl="0" indent="-311150" algn="l" rtl="0">
              <a:lnSpc>
                <a:spcPct val="130000"/>
              </a:lnSpc>
              <a:spcBef>
                <a:spcPts val="0"/>
              </a:spcBef>
              <a:spcAft>
                <a:spcPts val="0"/>
              </a:spcAft>
              <a:buSzPts val="1300"/>
              <a:buChar char="-"/>
            </a:pPr>
            <a:r>
              <a:rPr lang="de-DE" dirty="0"/>
              <a:t>Schlichtungsstelle</a:t>
            </a:r>
          </a:p>
          <a:p>
            <a:pPr marL="457200" lvl="0" indent="-311150" algn="l" rtl="0">
              <a:lnSpc>
                <a:spcPct val="130000"/>
              </a:lnSpc>
              <a:spcBef>
                <a:spcPts val="0"/>
              </a:spcBef>
              <a:spcAft>
                <a:spcPts val="0"/>
              </a:spcAft>
              <a:buSzPts val="1300"/>
              <a:buChar char="-"/>
            </a:pPr>
            <a:r>
              <a:rPr lang="de-DE" dirty="0"/>
              <a:t>Elektronischer Kontakt zur Meldung bestehender Barrieren</a:t>
            </a:r>
          </a:p>
          <a:p>
            <a:pPr marL="0" lvl="0" indent="0" algn="l" rtl="0">
              <a:lnSpc>
                <a:spcPct val="130000"/>
              </a:lnSpc>
              <a:spcBef>
                <a:spcPts val="1600"/>
              </a:spcBef>
              <a:spcAft>
                <a:spcPts val="0"/>
              </a:spcAft>
              <a:buNone/>
            </a:pPr>
            <a:r>
              <a:rPr lang="de-DE" dirty="0"/>
              <a:t>Barrierefreiheit in der Informationstechnik in separater Rechtsverordnung geregelt (BITV)</a:t>
            </a:r>
          </a:p>
          <a:p>
            <a:pPr marL="0" lvl="0" indent="0" algn="l" rtl="0">
              <a:lnSpc>
                <a:spcPct val="130000"/>
              </a:lnSpc>
              <a:spcBef>
                <a:spcPts val="1600"/>
              </a:spcBef>
              <a:spcAft>
                <a:spcPts val="0"/>
              </a:spcAft>
              <a:buNone/>
            </a:pPr>
            <a:r>
              <a:rPr lang="de-DE" dirty="0"/>
              <a:t>Behindertengleichstellungsgesetz (BGG) in allen Bundesländern vorhanden</a:t>
            </a:r>
          </a:p>
        </p:txBody>
      </p:sp>
      <p:sp>
        <p:nvSpPr>
          <p:cNvPr id="5" name="Foliennummernplatzhalter 4">
            <a:extLst>
              <a:ext uri="{FF2B5EF4-FFF2-40B4-BE49-F238E27FC236}">
                <a16:creationId xmlns:a16="http://schemas.microsoft.com/office/drawing/2014/main" id="{157A8DCE-4CDA-A77E-2C2C-989BCF7D1D71}"/>
              </a:ext>
              <a:ext uri="{C183D7F6-B498-43B3-948B-1728B52AA6E4}">
                <adec:decorative xmlns:adec="http://schemas.microsoft.com/office/drawing/2017/decorative" val="1"/>
              </a:ext>
            </a:extLst>
          </p:cNvPr>
          <p:cNvSpPr>
            <a:spLocks noGrp="1"/>
          </p:cNvSpPr>
          <p:nvPr>
            <p:ph type="sldNum" sz="quarter" idx="12"/>
          </p:nvPr>
        </p:nvSpPr>
        <p:spPr/>
        <p:txBody>
          <a:bodyPr/>
          <a:lstStyle/>
          <a:p>
            <a:fld id="{935305CA-DCC9-4948-BD69-6E7F4002ACB5}" type="slidenum">
              <a:rPr lang="de-DE" smtClean="0"/>
              <a:pPr/>
              <a:t>18</a:t>
            </a:fld>
            <a:endParaRPr lang="de-DE" dirty="0"/>
          </a:p>
        </p:txBody>
      </p:sp>
    </p:spTree>
    <p:extLst>
      <p:ext uri="{BB962C8B-B14F-4D97-AF65-F5344CB8AC3E}">
        <p14:creationId xmlns:p14="http://schemas.microsoft.com/office/powerpoint/2010/main" val="912659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0AEC5CB-4F1D-901F-930C-00E4706FB7C1}"/>
              </a:ext>
            </a:extLst>
          </p:cNvPr>
          <p:cNvSpPr>
            <a:spLocks noGrp="1"/>
          </p:cNvSpPr>
          <p:nvPr>
            <p:ph type="title"/>
          </p:nvPr>
        </p:nvSpPr>
        <p:spPr/>
        <p:txBody>
          <a:bodyPr/>
          <a:lstStyle/>
          <a:p>
            <a:r>
              <a:rPr lang="de-DE" dirty="0"/>
              <a:t>Die wichtigsten Gesetze im Überblick (6)</a:t>
            </a:r>
          </a:p>
        </p:txBody>
      </p:sp>
      <p:grpSp>
        <p:nvGrpSpPr>
          <p:cNvPr id="2" name="Gruppieren 1" descr="Neu hinzugekommen: BITV 2.0 (2019) in Kategorie Gesetze D.">
            <a:extLst>
              <a:ext uri="{FF2B5EF4-FFF2-40B4-BE49-F238E27FC236}">
                <a16:creationId xmlns:a16="http://schemas.microsoft.com/office/drawing/2014/main" id="{F2CA4DF3-46B4-A812-C8B3-9DC5D39A618F}"/>
              </a:ext>
            </a:extLst>
          </p:cNvPr>
          <p:cNvGrpSpPr/>
          <p:nvPr/>
        </p:nvGrpSpPr>
        <p:grpSpPr>
          <a:xfrm>
            <a:off x="728546" y="1621617"/>
            <a:ext cx="10757210" cy="4551841"/>
            <a:chOff x="728546" y="1621617"/>
            <a:chExt cx="10757210" cy="4551841"/>
          </a:xfrm>
        </p:grpSpPr>
        <p:cxnSp>
          <p:nvCxnSpPr>
            <p:cNvPr id="8" name="Gerader Verbinder 7">
              <a:extLst>
                <a:ext uri="{FF2B5EF4-FFF2-40B4-BE49-F238E27FC236}">
                  <a16:creationId xmlns:a16="http://schemas.microsoft.com/office/drawing/2014/main" id="{234144B5-D7AA-D882-0FBA-C7A827DBEFF6}"/>
                </a:ext>
              </a:extLst>
            </p:cNvPr>
            <p:cNvCxnSpPr/>
            <p:nvPr/>
          </p:nvCxnSpPr>
          <p:spPr>
            <a:xfrm>
              <a:off x="758282" y="2550411"/>
              <a:ext cx="10727474" cy="0"/>
            </a:xfrm>
            <a:prstGeom prst="line">
              <a:avLst/>
            </a:prstGeom>
          </p:spPr>
          <p:style>
            <a:lnRef idx="1">
              <a:schemeClr val="accent4"/>
            </a:lnRef>
            <a:fillRef idx="0">
              <a:schemeClr val="accent4"/>
            </a:fillRef>
            <a:effectRef idx="0">
              <a:schemeClr val="accent4"/>
            </a:effectRef>
            <a:fontRef idx="minor">
              <a:schemeClr val="tx1"/>
            </a:fontRef>
          </p:style>
        </p:cxnSp>
        <p:sp>
          <p:nvSpPr>
            <p:cNvPr id="9" name="Textfeld 8">
              <a:extLst>
                <a:ext uri="{FF2B5EF4-FFF2-40B4-BE49-F238E27FC236}">
                  <a16:creationId xmlns:a16="http://schemas.microsoft.com/office/drawing/2014/main" id="{01DF6B55-1BF7-771D-24FE-A95B3F904F98}"/>
                </a:ext>
              </a:extLst>
            </p:cNvPr>
            <p:cNvSpPr txBox="1"/>
            <p:nvPr/>
          </p:nvSpPr>
          <p:spPr>
            <a:xfrm>
              <a:off x="728546" y="2141533"/>
              <a:ext cx="2111297" cy="369332"/>
            </a:xfrm>
            <a:prstGeom prst="rect">
              <a:avLst/>
            </a:prstGeom>
            <a:noFill/>
          </p:spPr>
          <p:txBody>
            <a:bodyPr wrap="square" rtlCol="0">
              <a:spAutoFit/>
            </a:bodyPr>
            <a:lstStyle/>
            <a:p>
              <a:r>
                <a:rPr lang="de-DE" dirty="0">
                  <a:solidFill>
                    <a:schemeClr val="accent4"/>
                  </a:solidFill>
                </a:rPr>
                <a:t>Empfehlungen</a:t>
              </a:r>
            </a:p>
          </p:txBody>
        </p:sp>
        <p:sp>
          <p:nvSpPr>
            <p:cNvPr id="10" name="Rechteck: abgerundete Ecken 9">
              <a:extLst>
                <a:ext uri="{FF2B5EF4-FFF2-40B4-BE49-F238E27FC236}">
                  <a16:creationId xmlns:a16="http://schemas.microsoft.com/office/drawing/2014/main" id="{B5A21203-CD01-E971-8B4C-3D26067980D4}"/>
                </a:ext>
              </a:extLst>
            </p:cNvPr>
            <p:cNvSpPr/>
            <p:nvPr/>
          </p:nvSpPr>
          <p:spPr>
            <a:xfrm>
              <a:off x="5846956" y="1621617"/>
              <a:ext cx="2111297" cy="765713"/>
            </a:xfrm>
            <a:prstGeom prst="roundRect">
              <a:avLst/>
            </a:prstGeom>
            <a:solidFill>
              <a:schemeClr val="accent2">
                <a:lumMod val="75000"/>
              </a:schemeClr>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UN-CRPD (2007)</a:t>
              </a:r>
            </a:p>
          </p:txBody>
        </p:sp>
        <p:cxnSp>
          <p:nvCxnSpPr>
            <p:cNvPr id="11" name="Gerader Verbinder 10">
              <a:extLst>
                <a:ext uri="{FF2B5EF4-FFF2-40B4-BE49-F238E27FC236}">
                  <a16:creationId xmlns:a16="http://schemas.microsoft.com/office/drawing/2014/main" id="{7D796E11-52E6-7C5C-9563-93315C0B7A34}"/>
                </a:ext>
              </a:extLst>
            </p:cNvPr>
            <p:cNvCxnSpPr/>
            <p:nvPr/>
          </p:nvCxnSpPr>
          <p:spPr>
            <a:xfrm>
              <a:off x="758282" y="3768707"/>
              <a:ext cx="10727474" cy="0"/>
            </a:xfrm>
            <a:prstGeom prst="line">
              <a:avLst/>
            </a:prstGeom>
          </p:spPr>
          <p:style>
            <a:lnRef idx="1">
              <a:schemeClr val="accent4"/>
            </a:lnRef>
            <a:fillRef idx="0">
              <a:schemeClr val="accent4"/>
            </a:fillRef>
            <a:effectRef idx="0">
              <a:schemeClr val="accent4"/>
            </a:effectRef>
            <a:fontRef idx="minor">
              <a:schemeClr val="tx1"/>
            </a:fontRef>
          </p:style>
        </p:cxnSp>
        <p:sp>
          <p:nvSpPr>
            <p:cNvPr id="12" name="Textfeld 11">
              <a:extLst>
                <a:ext uri="{FF2B5EF4-FFF2-40B4-BE49-F238E27FC236}">
                  <a16:creationId xmlns:a16="http://schemas.microsoft.com/office/drawing/2014/main" id="{D8D32B83-192B-69C9-405B-90662D95E297}"/>
                </a:ext>
              </a:extLst>
            </p:cNvPr>
            <p:cNvSpPr txBox="1"/>
            <p:nvPr/>
          </p:nvSpPr>
          <p:spPr>
            <a:xfrm>
              <a:off x="728546" y="3359829"/>
              <a:ext cx="2111297" cy="369332"/>
            </a:xfrm>
            <a:prstGeom prst="rect">
              <a:avLst/>
            </a:prstGeom>
            <a:noFill/>
          </p:spPr>
          <p:txBody>
            <a:bodyPr wrap="square" rtlCol="0">
              <a:spAutoFit/>
            </a:bodyPr>
            <a:lstStyle/>
            <a:p>
              <a:r>
                <a:rPr lang="de-DE" dirty="0">
                  <a:solidFill>
                    <a:schemeClr val="accent4"/>
                  </a:solidFill>
                </a:rPr>
                <a:t>Gesetze EU</a:t>
              </a:r>
            </a:p>
          </p:txBody>
        </p:sp>
        <p:sp>
          <p:nvSpPr>
            <p:cNvPr id="13" name="Rechteck: abgerundete Ecken 12">
              <a:extLst>
                <a:ext uri="{FF2B5EF4-FFF2-40B4-BE49-F238E27FC236}">
                  <a16:creationId xmlns:a16="http://schemas.microsoft.com/office/drawing/2014/main" id="{A1C5F0D1-5463-0D96-0418-2FD72E824F28}"/>
                </a:ext>
              </a:extLst>
            </p:cNvPr>
            <p:cNvSpPr/>
            <p:nvPr/>
          </p:nvSpPr>
          <p:spPr>
            <a:xfrm>
              <a:off x="4517911" y="2835932"/>
              <a:ext cx="2111297" cy="765713"/>
            </a:xfrm>
            <a:prstGeom prst="roundRect">
              <a:avLst/>
            </a:prstGeom>
            <a:solidFill>
              <a:srgbClr val="C00000"/>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WAD (2016)</a:t>
              </a:r>
            </a:p>
          </p:txBody>
        </p:sp>
        <p:cxnSp>
          <p:nvCxnSpPr>
            <p:cNvPr id="14" name="Gerader Verbinder 13">
              <a:extLst>
                <a:ext uri="{FF2B5EF4-FFF2-40B4-BE49-F238E27FC236}">
                  <a16:creationId xmlns:a16="http://schemas.microsoft.com/office/drawing/2014/main" id="{9948DEE6-BB5F-309D-6E4C-C18ED9E3AF18}"/>
                </a:ext>
              </a:extLst>
            </p:cNvPr>
            <p:cNvCxnSpPr/>
            <p:nvPr/>
          </p:nvCxnSpPr>
          <p:spPr>
            <a:xfrm>
              <a:off x="758282" y="4990856"/>
              <a:ext cx="10727474" cy="0"/>
            </a:xfrm>
            <a:prstGeom prst="line">
              <a:avLst/>
            </a:prstGeom>
          </p:spPr>
          <p:style>
            <a:lnRef idx="1">
              <a:schemeClr val="accent4"/>
            </a:lnRef>
            <a:fillRef idx="0">
              <a:schemeClr val="accent4"/>
            </a:fillRef>
            <a:effectRef idx="0">
              <a:schemeClr val="accent4"/>
            </a:effectRef>
            <a:fontRef idx="minor">
              <a:schemeClr val="tx1"/>
            </a:fontRef>
          </p:style>
        </p:cxnSp>
        <p:sp>
          <p:nvSpPr>
            <p:cNvPr id="15" name="Textfeld 14">
              <a:extLst>
                <a:ext uri="{FF2B5EF4-FFF2-40B4-BE49-F238E27FC236}">
                  <a16:creationId xmlns:a16="http://schemas.microsoft.com/office/drawing/2014/main" id="{4493D6C0-E26D-143A-E9C3-8CF00968E950}"/>
                </a:ext>
              </a:extLst>
            </p:cNvPr>
            <p:cNvSpPr txBox="1"/>
            <p:nvPr/>
          </p:nvSpPr>
          <p:spPr>
            <a:xfrm>
              <a:off x="728546" y="4581978"/>
              <a:ext cx="2356625" cy="369332"/>
            </a:xfrm>
            <a:prstGeom prst="rect">
              <a:avLst/>
            </a:prstGeom>
            <a:noFill/>
          </p:spPr>
          <p:txBody>
            <a:bodyPr wrap="square" rtlCol="0">
              <a:spAutoFit/>
            </a:bodyPr>
            <a:lstStyle/>
            <a:p>
              <a:r>
                <a:rPr lang="de-DE" dirty="0">
                  <a:solidFill>
                    <a:schemeClr val="accent4"/>
                  </a:solidFill>
                </a:rPr>
                <a:t>Gesetze D</a:t>
              </a:r>
            </a:p>
          </p:txBody>
        </p:sp>
        <p:sp>
          <p:nvSpPr>
            <p:cNvPr id="16" name="Rechteck: abgerundete Ecken 15">
              <a:extLst>
                <a:ext uri="{FF2B5EF4-FFF2-40B4-BE49-F238E27FC236}">
                  <a16:creationId xmlns:a16="http://schemas.microsoft.com/office/drawing/2014/main" id="{75FA19ED-04DC-635F-29DD-CA7CFE2D532A}"/>
                </a:ext>
              </a:extLst>
            </p:cNvPr>
            <p:cNvSpPr/>
            <p:nvPr/>
          </p:nvSpPr>
          <p:spPr>
            <a:xfrm>
              <a:off x="5244791" y="4046558"/>
              <a:ext cx="1538869" cy="765713"/>
            </a:xfrm>
            <a:prstGeom prst="roundRect">
              <a:avLst/>
            </a:prstGeom>
            <a:solidFill>
              <a:srgbClr val="C00000"/>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BGG (2018)</a:t>
              </a:r>
            </a:p>
          </p:txBody>
        </p:sp>
        <p:cxnSp>
          <p:nvCxnSpPr>
            <p:cNvPr id="17" name="Gerader Verbinder 16">
              <a:extLst>
                <a:ext uri="{FF2B5EF4-FFF2-40B4-BE49-F238E27FC236}">
                  <a16:creationId xmlns:a16="http://schemas.microsoft.com/office/drawing/2014/main" id="{51BDB63F-147C-3630-F7AA-ACF5CFBFFA08}"/>
                </a:ext>
              </a:extLst>
            </p:cNvPr>
            <p:cNvCxnSpPr/>
            <p:nvPr/>
          </p:nvCxnSpPr>
          <p:spPr>
            <a:xfrm>
              <a:off x="758282" y="6173458"/>
              <a:ext cx="10727474" cy="0"/>
            </a:xfrm>
            <a:prstGeom prst="line">
              <a:avLst/>
            </a:prstGeom>
          </p:spPr>
          <p:style>
            <a:lnRef idx="1">
              <a:schemeClr val="accent4"/>
            </a:lnRef>
            <a:fillRef idx="0">
              <a:schemeClr val="accent4"/>
            </a:fillRef>
            <a:effectRef idx="0">
              <a:schemeClr val="accent4"/>
            </a:effectRef>
            <a:fontRef idx="minor">
              <a:schemeClr val="tx1"/>
            </a:fontRef>
          </p:style>
        </p:cxnSp>
        <p:sp>
          <p:nvSpPr>
            <p:cNvPr id="18" name="Textfeld 17">
              <a:extLst>
                <a:ext uri="{FF2B5EF4-FFF2-40B4-BE49-F238E27FC236}">
                  <a16:creationId xmlns:a16="http://schemas.microsoft.com/office/drawing/2014/main" id="{2FB2BA24-3B72-7577-79C4-0D799DBB3D6D}"/>
                </a:ext>
              </a:extLst>
            </p:cNvPr>
            <p:cNvSpPr txBox="1"/>
            <p:nvPr/>
          </p:nvSpPr>
          <p:spPr>
            <a:xfrm>
              <a:off x="728546" y="5764580"/>
              <a:ext cx="2111297" cy="369332"/>
            </a:xfrm>
            <a:prstGeom prst="rect">
              <a:avLst/>
            </a:prstGeom>
            <a:noFill/>
          </p:spPr>
          <p:txBody>
            <a:bodyPr wrap="square" rtlCol="0">
              <a:spAutoFit/>
            </a:bodyPr>
            <a:lstStyle/>
            <a:p>
              <a:r>
                <a:rPr lang="de-DE" dirty="0">
                  <a:solidFill>
                    <a:schemeClr val="accent4"/>
                  </a:solidFill>
                </a:rPr>
                <a:t>Standards</a:t>
              </a:r>
            </a:p>
          </p:txBody>
        </p:sp>
        <p:sp>
          <p:nvSpPr>
            <p:cNvPr id="20" name="Rechteck: abgerundete Ecken 19">
              <a:extLst>
                <a:ext uri="{FF2B5EF4-FFF2-40B4-BE49-F238E27FC236}">
                  <a16:creationId xmlns:a16="http://schemas.microsoft.com/office/drawing/2014/main" id="{74D3FC82-6A15-9B05-3C52-89FC45EB49AC}"/>
                </a:ext>
              </a:extLst>
            </p:cNvPr>
            <p:cNvSpPr/>
            <p:nvPr/>
          </p:nvSpPr>
          <p:spPr>
            <a:xfrm>
              <a:off x="7222273" y="2844034"/>
              <a:ext cx="2111297" cy="765713"/>
            </a:xfrm>
            <a:prstGeom prst="roundRect">
              <a:avLst/>
            </a:prstGeom>
            <a:solidFill>
              <a:srgbClr val="C00000"/>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EAA (2019)</a:t>
              </a:r>
            </a:p>
          </p:txBody>
        </p:sp>
        <p:sp>
          <p:nvSpPr>
            <p:cNvPr id="22" name="Rechteck: abgerundete Ecken 21">
              <a:extLst>
                <a:ext uri="{FF2B5EF4-FFF2-40B4-BE49-F238E27FC236}">
                  <a16:creationId xmlns:a16="http://schemas.microsoft.com/office/drawing/2014/main" id="{E6690079-543E-DA9E-F344-9AA91EF8E41A}"/>
                </a:ext>
              </a:extLst>
            </p:cNvPr>
            <p:cNvSpPr/>
            <p:nvPr/>
          </p:nvSpPr>
          <p:spPr>
            <a:xfrm>
              <a:off x="3397406" y="4046558"/>
              <a:ext cx="1538869" cy="765713"/>
            </a:xfrm>
            <a:prstGeom prst="roundRect">
              <a:avLst/>
            </a:prstGeom>
            <a:solidFill>
              <a:srgbClr val="C00000"/>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GG Art. 3 (3) (1994)</a:t>
              </a:r>
            </a:p>
          </p:txBody>
        </p:sp>
        <p:sp>
          <p:nvSpPr>
            <p:cNvPr id="23" name="Rechteck: abgerundete Ecken 22">
              <a:extLst>
                <a:ext uri="{FF2B5EF4-FFF2-40B4-BE49-F238E27FC236}">
                  <a16:creationId xmlns:a16="http://schemas.microsoft.com/office/drawing/2014/main" id="{DEDED86C-A14E-0A2A-7180-CC6410051B37}"/>
                </a:ext>
              </a:extLst>
            </p:cNvPr>
            <p:cNvSpPr/>
            <p:nvPr/>
          </p:nvSpPr>
          <p:spPr>
            <a:xfrm>
              <a:off x="7092176" y="4062060"/>
              <a:ext cx="1538869" cy="765713"/>
            </a:xfrm>
            <a:prstGeom prst="roundRect">
              <a:avLst/>
            </a:prstGeom>
            <a:solidFill>
              <a:srgbClr val="C00000"/>
            </a:solidFill>
            <a:ln w="7620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BITV 2.0 (2019)</a:t>
              </a:r>
            </a:p>
          </p:txBody>
        </p:sp>
      </p:grpSp>
      <p:sp>
        <p:nvSpPr>
          <p:cNvPr id="25" name="Textplatzhalter 3">
            <a:extLst>
              <a:ext uri="{FF2B5EF4-FFF2-40B4-BE49-F238E27FC236}">
                <a16:creationId xmlns:a16="http://schemas.microsoft.com/office/drawing/2014/main" id="{AAFF6CF3-7986-F9BF-CC50-6BA8BE013C3F}"/>
              </a:ext>
            </a:extLst>
          </p:cNvPr>
          <p:cNvSpPr>
            <a:spLocks noGrp="1"/>
          </p:cNvSpPr>
          <p:nvPr>
            <p:ph type="body" sz="quarter" idx="13"/>
          </p:nvPr>
        </p:nvSpPr>
        <p:spPr>
          <a:xfrm>
            <a:off x="565149" y="6390270"/>
            <a:ext cx="11062278" cy="376288"/>
          </a:xfrm>
        </p:spPr>
        <p:txBody>
          <a:bodyPr>
            <a:normAutofit fontScale="92500" lnSpcReduction="10000"/>
          </a:bodyPr>
          <a:lstStyle/>
          <a:p>
            <a:r>
              <a:rPr lang="de-DE" dirty="0"/>
              <a:t>Anmerkung: Die Jahreszahlen in Klammern beziehen sich auf die letzte Revision.</a:t>
            </a:r>
          </a:p>
        </p:txBody>
      </p:sp>
      <p:sp>
        <p:nvSpPr>
          <p:cNvPr id="3" name="Foliennummernplatzhalter 2">
            <a:extLst>
              <a:ext uri="{FF2B5EF4-FFF2-40B4-BE49-F238E27FC236}">
                <a16:creationId xmlns:a16="http://schemas.microsoft.com/office/drawing/2014/main" id="{20FD2245-013E-923A-24CF-1A015A4DAB62}"/>
              </a:ext>
              <a:ext uri="{C183D7F6-B498-43B3-948B-1728B52AA6E4}">
                <adec:decorative xmlns:adec="http://schemas.microsoft.com/office/drawing/2017/decorative" val="1"/>
              </a:ext>
            </a:extLst>
          </p:cNvPr>
          <p:cNvSpPr>
            <a:spLocks noGrp="1"/>
          </p:cNvSpPr>
          <p:nvPr>
            <p:ph type="sldNum" sz="quarter" idx="12"/>
          </p:nvPr>
        </p:nvSpPr>
        <p:spPr/>
        <p:txBody>
          <a:bodyPr/>
          <a:lstStyle/>
          <a:p>
            <a:fld id="{935305CA-DCC9-4948-BD69-6E7F4002ACB5}" type="slidenum">
              <a:rPr lang="de-DE" smtClean="0"/>
              <a:pPr/>
              <a:t>19</a:t>
            </a:fld>
            <a:endParaRPr lang="de-DE" dirty="0"/>
          </a:p>
        </p:txBody>
      </p:sp>
      <p:sp>
        <p:nvSpPr>
          <p:cNvPr id="4" name="Denkblase: wolkenförmig 3">
            <a:extLst>
              <a:ext uri="{FF2B5EF4-FFF2-40B4-BE49-F238E27FC236}">
                <a16:creationId xmlns:a16="http://schemas.microsoft.com/office/drawing/2014/main" id="{61086688-DC8B-5145-9AE1-6540EB0E4EE8}"/>
              </a:ext>
            </a:extLst>
          </p:cNvPr>
          <p:cNvSpPr/>
          <p:nvPr/>
        </p:nvSpPr>
        <p:spPr>
          <a:xfrm>
            <a:off x="7796237" y="5006358"/>
            <a:ext cx="4269442" cy="1691888"/>
          </a:xfrm>
          <a:prstGeom prst="cloudCallout">
            <a:avLst>
              <a:gd name="adj1" fmla="val -44927"/>
              <a:gd name="adj2" fmla="val -66256"/>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a:t>Deutschland: Barrierefreie Informations-Technik-Verordnung</a:t>
            </a:r>
          </a:p>
        </p:txBody>
      </p:sp>
    </p:spTree>
    <p:extLst>
      <p:ext uri="{BB962C8B-B14F-4D97-AF65-F5344CB8AC3E}">
        <p14:creationId xmlns:p14="http://schemas.microsoft.com/office/powerpoint/2010/main" val="104560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54FDFE-455C-429C-9B87-A6946F5D0CE9}"/>
              </a:ext>
            </a:extLst>
          </p:cNvPr>
          <p:cNvSpPr>
            <a:spLocks noGrp="1"/>
          </p:cNvSpPr>
          <p:nvPr>
            <p:ph type="title"/>
          </p:nvPr>
        </p:nvSpPr>
        <p:spPr/>
        <p:txBody>
          <a:bodyPr>
            <a:normAutofit/>
          </a:bodyPr>
          <a:lstStyle/>
          <a:p>
            <a:r>
              <a:rPr lang="de-DE" dirty="0"/>
              <a:t>Kompetenzzentrum [1]</a:t>
            </a:r>
          </a:p>
        </p:txBody>
      </p:sp>
      <p:sp>
        <p:nvSpPr>
          <p:cNvPr id="3" name="Inhaltsplatzhalter 2">
            <a:extLst>
              <a:ext uri="{FF2B5EF4-FFF2-40B4-BE49-F238E27FC236}">
                <a16:creationId xmlns:a16="http://schemas.microsoft.com/office/drawing/2014/main" id="{20E76C36-DC3C-4348-9231-2175FB0E1587}"/>
              </a:ext>
            </a:extLst>
          </p:cNvPr>
          <p:cNvSpPr>
            <a:spLocks noGrp="1"/>
          </p:cNvSpPr>
          <p:nvPr>
            <p:ph idx="1"/>
          </p:nvPr>
        </p:nvSpPr>
        <p:spPr/>
        <p:txBody>
          <a:bodyPr/>
          <a:lstStyle/>
          <a:p>
            <a:r>
              <a:rPr lang="de-DE" sz="2000" dirty="0"/>
              <a:t>Aktuell 14 Mitarbeitende (z.T. Teilzeit)</a:t>
            </a:r>
          </a:p>
          <a:p>
            <a:r>
              <a:rPr lang="de-DE" sz="2000" dirty="0"/>
              <a:t>Beratungs- und Prüfangebote</a:t>
            </a:r>
          </a:p>
          <a:p>
            <a:pPr lvl="1"/>
            <a:r>
              <a:rPr lang="de-DE" sz="1600" dirty="0"/>
              <a:t>Für Hochschulen: Lehre, Kommunikation </a:t>
            </a:r>
            <a:br>
              <a:rPr lang="de-DE" sz="1600" dirty="0"/>
            </a:br>
            <a:r>
              <a:rPr lang="de-DE" sz="1600" dirty="0"/>
              <a:t>und Verwaltung</a:t>
            </a:r>
          </a:p>
          <a:p>
            <a:pPr lvl="1"/>
            <a:r>
              <a:rPr lang="de-DE" sz="1600" dirty="0"/>
              <a:t>… aber auch für andere Organisationen </a:t>
            </a:r>
            <a:br>
              <a:rPr lang="de-DE" sz="1600" dirty="0"/>
            </a:br>
            <a:r>
              <a:rPr lang="de-DE" sz="1600" dirty="0"/>
              <a:t>(insb. öffentliche Stellen)</a:t>
            </a:r>
          </a:p>
          <a:p>
            <a:r>
              <a:rPr lang="de-DE" sz="2000" dirty="0"/>
              <a:t>Mitglied im BIK BITV-Prüfverbund [2]</a:t>
            </a:r>
          </a:p>
          <a:p>
            <a:r>
              <a:rPr lang="de-DE" sz="2000" dirty="0"/>
              <a:t>Mitarbeit beim Ausschuss für barrierefreie Informationstechnik nach BITV 2.0 §5 [3]</a:t>
            </a:r>
          </a:p>
          <a:p>
            <a:r>
              <a:rPr lang="de-DE" sz="2000" dirty="0"/>
              <a:t>Webinare, Newsletter</a:t>
            </a:r>
            <a:endParaRPr lang="de-DE" dirty="0"/>
          </a:p>
        </p:txBody>
      </p:sp>
      <p:sp>
        <p:nvSpPr>
          <p:cNvPr id="6" name="Inhaltsplatzhalter 5">
            <a:extLst>
              <a:ext uri="{FF2B5EF4-FFF2-40B4-BE49-F238E27FC236}">
                <a16:creationId xmlns:a16="http://schemas.microsoft.com/office/drawing/2014/main" id="{1AFDA170-FA77-47FB-A6D4-286A46389AAB}"/>
              </a:ext>
            </a:extLst>
          </p:cNvPr>
          <p:cNvSpPr>
            <a:spLocks noGrp="1"/>
          </p:cNvSpPr>
          <p:nvPr>
            <p:ph type="body" sz="quarter" idx="13"/>
          </p:nvPr>
        </p:nvSpPr>
        <p:spPr>
          <a:xfrm>
            <a:off x="565149" y="5543195"/>
            <a:ext cx="11062278" cy="1223363"/>
          </a:xfrm>
        </p:spPr>
        <p:txBody>
          <a:bodyPr>
            <a:normAutofit fontScale="85000" lnSpcReduction="20000"/>
          </a:bodyPr>
          <a:lstStyle/>
          <a:p>
            <a:pPr marL="0" indent="0">
              <a:lnSpc>
                <a:spcPct val="140000"/>
              </a:lnSpc>
              <a:spcBef>
                <a:spcPts val="0"/>
              </a:spcBef>
              <a:buNone/>
            </a:pPr>
            <a:r>
              <a:rPr lang="de-DE" sz="1800" dirty="0"/>
              <a:t>[1] Website des Kompetenzzentrums: </a:t>
            </a:r>
            <a:r>
              <a:rPr lang="de-DE" sz="1800" dirty="0">
                <a:hlinkClick r:id="rId3"/>
              </a:rPr>
              <a:t>https://barrierefreiheit.hdm-stuttgart.de/</a:t>
            </a:r>
            <a:r>
              <a:rPr lang="de-DE" sz="1800" dirty="0"/>
              <a:t> </a:t>
            </a:r>
          </a:p>
          <a:p>
            <a:pPr marL="0" indent="0">
              <a:lnSpc>
                <a:spcPct val="140000"/>
              </a:lnSpc>
              <a:spcBef>
                <a:spcPts val="0"/>
              </a:spcBef>
              <a:buNone/>
            </a:pPr>
            <a:r>
              <a:rPr lang="de-DE" sz="1800" dirty="0"/>
              <a:t>[2] BIK BITV-Test Prüfstellen, </a:t>
            </a:r>
            <a:r>
              <a:rPr lang="de-DE" sz="1800" dirty="0">
                <a:hlinkClick r:id="rId4"/>
              </a:rPr>
              <a:t>https://www.bitvtest.de/bitv_test/bitv_test_beauftragen/pruefstellen.html</a:t>
            </a:r>
            <a:r>
              <a:rPr lang="de-DE" sz="1800" dirty="0"/>
              <a:t>  </a:t>
            </a:r>
          </a:p>
          <a:p>
            <a:pPr marL="0" indent="0">
              <a:lnSpc>
                <a:spcPct val="140000"/>
              </a:lnSpc>
              <a:spcBef>
                <a:spcPts val="0"/>
              </a:spcBef>
              <a:buNone/>
            </a:pPr>
            <a:r>
              <a:rPr lang="de-DE" sz="1800" dirty="0"/>
              <a:t>[3] Ausschuss für barrierefreie Informationstechnik, </a:t>
            </a:r>
            <a:r>
              <a:rPr lang="de-DE" sz="1800" dirty="0">
                <a:hlinkClick r:id="rId5"/>
              </a:rPr>
              <a:t>https://www.bfit-bund.de/DE/Ausschuss/ausschuss-barrierefreie-informationstechnik.html</a:t>
            </a:r>
            <a:endParaRPr lang="de-DE" sz="1800" dirty="0"/>
          </a:p>
        </p:txBody>
      </p:sp>
      <p:sp>
        <p:nvSpPr>
          <p:cNvPr id="5" name="Foliennummernplatzhalter 4">
            <a:extLst>
              <a:ext uri="{FF2B5EF4-FFF2-40B4-BE49-F238E27FC236}">
                <a16:creationId xmlns:a16="http://schemas.microsoft.com/office/drawing/2014/main" id="{8C8E4EBB-409B-4262-8CE8-80F605E5031E}"/>
              </a:ext>
              <a:ext uri="{C183D7F6-B498-43B3-948B-1728B52AA6E4}">
                <adec:decorative xmlns:adec="http://schemas.microsoft.com/office/drawing/2017/decorative" val="1"/>
              </a:ext>
            </a:extLst>
          </p:cNvPr>
          <p:cNvSpPr>
            <a:spLocks noGrp="1"/>
          </p:cNvSpPr>
          <p:nvPr>
            <p:ph type="sldNum" sz="quarter" idx="12"/>
          </p:nvPr>
        </p:nvSpPr>
        <p:spPr/>
        <p:txBody>
          <a:bodyPr/>
          <a:lstStyle/>
          <a:p>
            <a:fld id="{935305CA-DCC9-4948-BD69-6E7F4002ACB5}" type="slidenum">
              <a:rPr lang="de-DE" smtClean="0"/>
              <a:pPr/>
              <a:t>2</a:t>
            </a:fld>
            <a:endParaRPr lang="de-DE"/>
          </a:p>
        </p:txBody>
      </p:sp>
      <p:pic>
        <p:nvPicPr>
          <p:cNvPr id="1028" name="Picture 4" descr="Zwei Gebäude der Hochschule der Medien, davor &quot;HdM&quot; in großen Buchstaben auf dem Rasen.">
            <a:extLst>
              <a:ext uri="{FF2B5EF4-FFF2-40B4-BE49-F238E27FC236}">
                <a16:creationId xmlns:a16="http://schemas.microsoft.com/office/drawing/2014/main" id="{FA4F5273-7874-E32F-60D1-A04E86C311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9177" y="1588073"/>
            <a:ext cx="6318250" cy="2584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492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3F1FB-6044-0E21-6463-81AFD40AADCE}"/>
              </a:ext>
            </a:extLst>
          </p:cNvPr>
          <p:cNvSpPr>
            <a:spLocks noGrp="1"/>
          </p:cNvSpPr>
          <p:nvPr>
            <p:ph type="title"/>
          </p:nvPr>
        </p:nvSpPr>
        <p:spPr/>
        <p:txBody>
          <a:bodyPr>
            <a:normAutofit fontScale="90000"/>
          </a:bodyPr>
          <a:lstStyle/>
          <a:p>
            <a:r>
              <a:rPr lang="de" dirty="0"/>
              <a:t>Deutschland - </a:t>
            </a:r>
            <a:r>
              <a:rPr lang="de" b="0" dirty="0"/>
              <a:t>Barrierefreie Informationstechnik-Verordnung (BITV)</a:t>
            </a:r>
            <a:endParaRPr lang="de-DE" dirty="0"/>
          </a:p>
        </p:txBody>
      </p:sp>
      <p:sp>
        <p:nvSpPr>
          <p:cNvPr id="5" name="Inhaltsplatzhalter 4">
            <a:extLst>
              <a:ext uri="{FF2B5EF4-FFF2-40B4-BE49-F238E27FC236}">
                <a16:creationId xmlns:a16="http://schemas.microsoft.com/office/drawing/2014/main" id="{349C5486-515F-35C8-6EF0-3E61A69891BF}"/>
              </a:ext>
            </a:extLst>
          </p:cNvPr>
          <p:cNvSpPr>
            <a:spLocks noGrp="1"/>
          </p:cNvSpPr>
          <p:nvPr>
            <p:ph sz="half" idx="1"/>
          </p:nvPr>
        </p:nvSpPr>
        <p:spPr>
          <a:xfrm>
            <a:off x="564573" y="1620694"/>
            <a:ext cx="5455227" cy="5120875"/>
          </a:xfrm>
        </p:spPr>
        <p:txBody>
          <a:bodyPr>
            <a:normAutofit fontScale="70000" lnSpcReduction="20000"/>
          </a:bodyPr>
          <a:lstStyle/>
          <a:p>
            <a:pPr marL="0" lvl="0" indent="0" algn="l" rtl="0">
              <a:lnSpc>
                <a:spcPct val="130000"/>
              </a:lnSpc>
              <a:spcBef>
                <a:spcPts val="1000"/>
              </a:spcBef>
              <a:spcAft>
                <a:spcPts val="0"/>
              </a:spcAft>
              <a:buNone/>
            </a:pPr>
            <a:r>
              <a:rPr lang="de-DE" dirty="0"/>
              <a:t>BITV 2.0 trat am 22. Sep. 2011 in Kraft, letzte Revision Mai 2019</a:t>
            </a:r>
          </a:p>
          <a:p>
            <a:pPr marL="0" lvl="0" indent="0" algn="l" rtl="0">
              <a:lnSpc>
                <a:spcPct val="130000"/>
              </a:lnSpc>
              <a:spcBef>
                <a:spcPts val="1000"/>
              </a:spcBef>
              <a:spcAft>
                <a:spcPts val="0"/>
              </a:spcAft>
              <a:buNone/>
            </a:pPr>
            <a:r>
              <a:rPr lang="de-DE" dirty="0"/>
              <a:t>Technische Basis: EN 301 549 → </a:t>
            </a:r>
            <a:r>
              <a:rPr lang="de-DE" b="1" dirty="0"/>
              <a:t>W3C Web Content Accessibility Guidelines (WCAG ) 2.1</a:t>
            </a:r>
          </a:p>
          <a:p>
            <a:pPr marL="457200" lvl="0" indent="-311150" algn="l" rtl="0">
              <a:lnSpc>
                <a:spcPct val="130000"/>
              </a:lnSpc>
              <a:spcBef>
                <a:spcPts val="0"/>
              </a:spcBef>
              <a:spcAft>
                <a:spcPts val="0"/>
              </a:spcAft>
              <a:buSzPts val="1300"/>
              <a:buChar char="-"/>
            </a:pPr>
            <a:r>
              <a:rPr lang="de-DE" dirty="0"/>
              <a:t>AA für normale Seiten</a:t>
            </a:r>
          </a:p>
          <a:p>
            <a:pPr marL="457200" lvl="0" indent="-311150" algn="l" rtl="0">
              <a:lnSpc>
                <a:spcPct val="130000"/>
              </a:lnSpc>
              <a:spcBef>
                <a:spcPts val="0"/>
              </a:spcBef>
              <a:spcAft>
                <a:spcPts val="0"/>
              </a:spcAft>
              <a:buSzPts val="1300"/>
              <a:buChar char="-"/>
            </a:pPr>
            <a:r>
              <a:rPr lang="de-DE" dirty="0"/>
              <a:t>Empfohlen: AAA für Portalseiten, Loginseiten und Formulare</a:t>
            </a:r>
          </a:p>
          <a:p>
            <a:pPr marL="0" lvl="0" indent="0" algn="l" rtl="0">
              <a:lnSpc>
                <a:spcPct val="130000"/>
              </a:lnSpc>
              <a:spcBef>
                <a:spcPts val="1000"/>
              </a:spcBef>
              <a:spcAft>
                <a:spcPts val="0"/>
              </a:spcAft>
              <a:buNone/>
            </a:pPr>
            <a:r>
              <a:rPr lang="de-DE" dirty="0"/>
              <a:t>Barrierefreiheit gesetzlich gefordert für:</a:t>
            </a:r>
          </a:p>
          <a:p>
            <a:pPr marL="457200" lvl="0" indent="-311150" algn="l" rtl="0">
              <a:lnSpc>
                <a:spcPct val="130000"/>
              </a:lnSpc>
              <a:spcBef>
                <a:spcPts val="0"/>
              </a:spcBef>
              <a:spcAft>
                <a:spcPts val="0"/>
              </a:spcAft>
              <a:buSzPts val="1300"/>
              <a:buChar char="-"/>
            </a:pPr>
            <a:r>
              <a:rPr lang="de-DE" dirty="0"/>
              <a:t>Websites (Internet &amp; Intranet)</a:t>
            </a:r>
          </a:p>
          <a:p>
            <a:pPr marL="457200" lvl="0" indent="-311150" algn="l" rtl="0">
              <a:lnSpc>
                <a:spcPct val="130000"/>
              </a:lnSpc>
              <a:spcBef>
                <a:spcPts val="0"/>
              </a:spcBef>
              <a:spcAft>
                <a:spcPts val="0"/>
              </a:spcAft>
              <a:buSzPts val="1300"/>
              <a:buChar char="-"/>
            </a:pPr>
            <a:r>
              <a:rPr lang="de-DE" dirty="0"/>
              <a:t>Mobile Apps</a:t>
            </a:r>
          </a:p>
          <a:p>
            <a:pPr marL="457200" lvl="0" indent="-311150" algn="l" rtl="0">
              <a:lnSpc>
                <a:spcPct val="130000"/>
              </a:lnSpc>
              <a:spcBef>
                <a:spcPts val="0"/>
              </a:spcBef>
              <a:spcAft>
                <a:spcPts val="0"/>
              </a:spcAft>
              <a:buSzPts val="1300"/>
              <a:buChar char="-"/>
            </a:pPr>
            <a:r>
              <a:rPr lang="de-DE" dirty="0"/>
              <a:t>Elektronische Abläufe und Dokumente in der Verwaltung</a:t>
            </a:r>
          </a:p>
          <a:p>
            <a:pPr marL="457200" lvl="0" indent="-311150" algn="l" rtl="0">
              <a:lnSpc>
                <a:spcPct val="130000"/>
              </a:lnSpc>
              <a:spcBef>
                <a:spcPts val="0"/>
              </a:spcBef>
              <a:spcAft>
                <a:spcPts val="0"/>
              </a:spcAft>
              <a:buSzPts val="1300"/>
              <a:buChar char="-"/>
            </a:pPr>
            <a:r>
              <a:rPr lang="de-DE" dirty="0"/>
              <a:t>Grafische Benutzerschnittstellen</a:t>
            </a:r>
            <a:endParaRPr lang="de-DE" sz="3200" dirty="0"/>
          </a:p>
          <a:p>
            <a:pPr marL="0" lvl="0" indent="0" algn="l" rtl="0">
              <a:lnSpc>
                <a:spcPct val="130000"/>
              </a:lnSpc>
              <a:spcBef>
                <a:spcPts val="1000"/>
              </a:spcBef>
              <a:spcAft>
                <a:spcPts val="0"/>
              </a:spcAft>
              <a:buNone/>
            </a:pPr>
            <a:endParaRPr lang="de-DE" dirty="0"/>
          </a:p>
          <a:p>
            <a:pPr>
              <a:lnSpc>
                <a:spcPct val="130000"/>
              </a:lnSpc>
            </a:pPr>
            <a:endParaRPr lang="de-DE" dirty="0"/>
          </a:p>
        </p:txBody>
      </p:sp>
      <p:sp>
        <p:nvSpPr>
          <p:cNvPr id="6" name="Inhaltsplatzhalter 5">
            <a:extLst>
              <a:ext uri="{FF2B5EF4-FFF2-40B4-BE49-F238E27FC236}">
                <a16:creationId xmlns:a16="http://schemas.microsoft.com/office/drawing/2014/main" id="{5251E488-C2AC-FFAF-237A-53978C30060F}"/>
              </a:ext>
            </a:extLst>
          </p:cNvPr>
          <p:cNvSpPr>
            <a:spLocks noGrp="1"/>
          </p:cNvSpPr>
          <p:nvPr>
            <p:ph sz="half" idx="2"/>
          </p:nvPr>
        </p:nvSpPr>
        <p:spPr>
          <a:xfrm>
            <a:off x="6172200" y="1620694"/>
            <a:ext cx="5455226" cy="5120875"/>
          </a:xfrm>
        </p:spPr>
        <p:txBody>
          <a:bodyPr>
            <a:normAutofit/>
          </a:bodyPr>
          <a:lstStyle/>
          <a:p>
            <a:pPr marL="0" lvl="0" indent="0" algn="l" rtl="0">
              <a:spcBef>
                <a:spcPts val="1000"/>
              </a:spcBef>
              <a:spcAft>
                <a:spcPts val="0"/>
              </a:spcAft>
              <a:buNone/>
            </a:pPr>
            <a:r>
              <a:rPr lang="de-DE" sz="2400" dirty="0"/>
              <a:t>Zusätzliche Forderungen (über EN 301 549 und WCAG 2.1 hinaus)</a:t>
            </a:r>
          </a:p>
          <a:p>
            <a:pPr marL="457200" indent="-311150">
              <a:spcBef>
                <a:spcPts val="0"/>
              </a:spcBef>
              <a:buSzPts val="1300"/>
            </a:pPr>
            <a:r>
              <a:rPr lang="de-DE" sz="2400" dirty="0"/>
              <a:t>Erklärung zur Barrierefreiheit</a:t>
            </a:r>
          </a:p>
          <a:p>
            <a:pPr marL="457200" lvl="0" indent="-311150" algn="l" rtl="0">
              <a:spcBef>
                <a:spcPts val="0"/>
              </a:spcBef>
              <a:spcAft>
                <a:spcPts val="0"/>
              </a:spcAft>
              <a:buSzPts val="1300"/>
              <a:buChar char="-"/>
            </a:pPr>
            <a:r>
              <a:rPr lang="de-DE" sz="2400" dirty="0"/>
              <a:t>Meldestelle für Barrieren</a:t>
            </a:r>
          </a:p>
          <a:p>
            <a:pPr marL="457200" lvl="0" indent="-311150" algn="l" rtl="0">
              <a:spcBef>
                <a:spcPts val="0"/>
              </a:spcBef>
              <a:spcAft>
                <a:spcPts val="0"/>
              </a:spcAft>
              <a:buSzPts val="1300"/>
              <a:buChar char="-"/>
            </a:pPr>
            <a:r>
              <a:rPr lang="de-DE" sz="2400" dirty="0"/>
              <a:t>Video in Deutscher Gebärdensprache</a:t>
            </a:r>
          </a:p>
          <a:p>
            <a:pPr marL="457200" lvl="0" indent="-311150" algn="l" rtl="0">
              <a:spcBef>
                <a:spcPts val="0"/>
              </a:spcBef>
              <a:spcAft>
                <a:spcPts val="0"/>
              </a:spcAft>
              <a:buSzPts val="1300"/>
              <a:buChar char="-"/>
            </a:pPr>
            <a:r>
              <a:rPr lang="de-DE" sz="2400" dirty="0"/>
              <a:t>Erläuterungen in Leichter Sprache</a:t>
            </a:r>
          </a:p>
          <a:p>
            <a:pPr marL="457200" lvl="0" indent="-311150" algn="l" rtl="0">
              <a:spcBef>
                <a:spcPts val="0"/>
              </a:spcBef>
              <a:spcAft>
                <a:spcPts val="0"/>
              </a:spcAft>
              <a:buSzPts val="1300"/>
              <a:buChar char="-"/>
            </a:pPr>
            <a:r>
              <a:rPr lang="de-DE" sz="2400" dirty="0"/>
              <a:t>Überwachungsverfahren mit Überwachungsstellen</a:t>
            </a:r>
          </a:p>
          <a:p>
            <a:pPr marL="457200" lvl="0" indent="-311150" algn="l" rtl="0">
              <a:spcBef>
                <a:spcPts val="0"/>
              </a:spcBef>
              <a:spcAft>
                <a:spcPts val="0"/>
              </a:spcAft>
              <a:buSzPts val="1300"/>
              <a:buChar char="-"/>
            </a:pPr>
            <a:r>
              <a:rPr lang="de-DE" sz="2400" dirty="0"/>
              <a:t>Berichterstattung an die Europäische Kommission</a:t>
            </a:r>
          </a:p>
          <a:p>
            <a:pPr marL="0" lvl="0" indent="0" algn="l" rtl="0">
              <a:spcBef>
                <a:spcPts val="1000"/>
              </a:spcBef>
              <a:spcAft>
                <a:spcPts val="0"/>
              </a:spcAft>
              <a:buNone/>
            </a:pPr>
            <a:endParaRPr lang="de-DE" sz="2400" dirty="0"/>
          </a:p>
          <a:p>
            <a:endParaRPr lang="de-DE" sz="2400" dirty="0"/>
          </a:p>
        </p:txBody>
      </p:sp>
      <p:sp>
        <p:nvSpPr>
          <p:cNvPr id="8" name="Foliennummernplatzhalter 7">
            <a:extLst>
              <a:ext uri="{FF2B5EF4-FFF2-40B4-BE49-F238E27FC236}">
                <a16:creationId xmlns:a16="http://schemas.microsoft.com/office/drawing/2014/main" id="{F651951E-5B9C-F46D-C239-C8D2DE0C4635}"/>
              </a:ext>
              <a:ext uri="{C183D7F6-B498-43B3-948B-1728B52AA6E4}">
                <adec:decorative xmlns:adec="http://schemas.microsoft.com/office/drawing/2017/decorative" val="1"/>
              </a:ext>
            </a:extLst>
          </p:cNvPr>
          <p:cNvSpPr>
            <a:spLocks noGrp="1"/>
          </p:cNvSpPr>
          <p:nvPr>
            <p:ph type="sldNum" sz="quarter" idx="12"/>
          </p:nvPr>
        </p:nvSpPr>
        <p:spPr/>
        <p:txBody>
          <a:bodyPr/>
          <a:lstStyle/>
          <a:p>
            <a:fld id="{935305CA-DCC9-4948-BD69-6E7F4002ACB5}" type="slidenum">
              <a:rPr lang="de-DE" smtClean="0"/>
              <a:pPr/>
              <a:t>20</a:t>
            </a:fld>
            <a:endParaRPr lang="de-DE" dirty="0"/>
          </a:p>
        </p:txBody>
      </p:sp>
    </p:spTree>
    <p:extLst>
      <p:ext uri="{BB962C8B-B14F-4D97-AF65-F5344CB8AC3E}">
        <p14:creationId xmlns:p14="http://schemas.microsoft.com/office/powerpoint/2010/main" val="2085420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0AEC5CB-4F1D-901F-930C-00E4706FB7C1}"/>
              </a:ext>
            </a:extLst>
          </p:cNvPr>
          <p:cNvSpPr>
            <a:spLocks noGrp="1"/>
          </p:cNvSpPr>
          <p:nvPr>
            <p:ph type="title"/>
          </p:nvPr>
        </p:nvSpPr>
        <p:spPr/>
        <p:txBody>
          <a:bodyPr/>
          <a:lstStyle/>
          <a:p>
            <a:r>
              <a:rPr lang="de-DE" dirty="0"/>
              <a:t>Die wichtigsten Gesetze im Überblick (7)</a:t>
            </a:r>
          </a:p>
        </p:txBody>
      </p:sp>
      <p:grpSp>
        <p:nvGrpSpPr>
          <p:cNvPr id="2" name="Gruppieren 1" descr="Neu hinzugekommen: BFSG (2021) in Kategorie Gesetze D.">
            <a:extLst>
              <a:ext uri="{FF2B5EF4-FFF2-40B4-BE49-F238E27FC236}">
                <a16:creationId xmlns:a16="http://schemas.microsoft.com/office/drawing/2014/main" id="{DE5635F9-0AF3-2B0F-1479-B8EBC0CDFA15}"/>
              </a:ext>
            </a:extLst>
          </p:cNvPr>
          <p:cNvGrpSpPr/>
          <p:nvPr/>
        </p:nvGrpSpPr>
        <p:grpSpPr>
          <a:xfrm>
            <a:off x="728546" y="1621617"/>
            <a:ext cx="10757210" cy="4551841"/>
            <a:chOff x="728546" y="1621617"/>
            <a:chExt cx="10757210" cy="4551841"/>
          </a:xfrm>
        </p:grpSpPr>
        <p:cxnSp>
          <p:nvCxnSpPr>
            <p:cNvPr id="8" name="Gerader Verbinder 7">
              <a:extLst>
                <a:ext uri="{FF2B5EF4-FFF2-40B4-BE49-F238E27FC236}">
                  <a16:creationId xmlns:a16="http://schemas.microsoft.com/office/drawing/2014/main" id="{234144B5-D7AA-D882-0FBA-C7A827DBEFF6}"/>
                </a:ext>
              </a:extLst>
            </p:cNvPr>
            <p:cNvCxnSpPr/>
            <p:nvPr/>
          </p:nvCxnSpPr>
          <p:spPr>
            <a:xfrm>
              <a:off x="758282" y="2550411"/>
              <a:ext cx="10727474" cy="0"/>
            </a:xfrm>
            <a:prstGeom prst="line">
              <a:avLst/>
            </a:prstGeom>
          </p:spPr>
          <p:style>
            <a:lnRef idx="1">
              <a:schemeClr val="accent4"/>
            </a:lnRef>
            <a:fillRef idx="0">
              <a:schemeClr val="accent4"/>
            </a:fillRef>
            <a:effectRef idx="0">
              <a:schemeClr val="accent4"/>
            </a:effectRef>
            <a:fontRef idx="minor">
              <a:schemeClr val="tx1"/>
            </a:fontRef>
          </p:style>
        </p:cxnSp>
        <p:sp>
          <p:nvSpPr>
            <p:cNvPr id="9" name="Textfeld 8">
              <a:extLst>
                <a:ext uri="{FF2B5EF4-FFF2-40B4-BE49-F238E27FC236}">
                  <a16:creationId xmlns:a16="http://schemas.microsoft.com/office/drawing/2014/main" id="{01DF6B55-1BF7-771D-24FE-A95B3F904F98}"/>
                </a:ext>
              </a:extLst>
            </p:cNvPr>
            <p:cNvSpPr txBox="1"/>
            <p:nvPr/>
          </p:nvSpPr>
          <p:spPr>
            <a:xfrm>
              <a:off x="728546" y="2141533"/>
              <a:ext cx="2111297" cy="369332"/>
            </a:xfrm>
            <a:prstGeom prst="rect">
              <a:avLst/>
            </a:prstGeom>
            <a:noFill/>
          </p:spPr>
          <p:txBody>
            <a:bodyPr wrap="square" rtlCol="0">
              <a:spAutoFit/>
            </a:bodyPr>
            <a:lstStyle/>
            <a:p>
              <a:r>
                <a:rPr lang="de-DE" dirty="0">
                  <a:solidFill>
                    <a:schemeClr val="accent4"/>
                  </a:solidFill>
                </a:rPr>
                <a:t>Empfehlungen</a:t>
              </a:r>
            </a:p>
          </p:txBody>
        </p:sp>
        <p:sp>
          <p:nvSpPr>
            <p:cNvPr id="10" name="Rechteck: abgerundete Ecken 9">
              <a:extLst>
                <a:ext uri="{FF2B5EF4-FFF2-40B4-BE49-F238E27FC236}">
                  <a16:creationId xmlns:a16="http://schemas.microsoft.com/office/drawing/2014/main" id="{B5A21203-CD01-E971-8B4C-3D26067980D4}"/>
                </a:ext>
              </a:extLst>
            </p:cNvPr>
            <p:cNvSpPr/>
            <p:nvPr/>
          </p:nvSpPr>
          <p:spPr>
            <a:xfrm>
              <a:off x="5846956" y="1621617"/>
              <a:ext cx="2111297" cy="765713"/>
            </a:xfrm>
            <a:prstGeom prst="roundRect">
              <a:avLst/>
            </a:prstGeom>
            <a:solidFill>
              <a:schemeClr val="accent2">
                <a:lumMod val="75000"/>
              </a:schemeClr>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UN-CRPD (2007)</a:t>
              </a:r>
            </a:p>
          </p:txBody>
        </p:sp>
        <p:cxnSp>
          <p:nvCxnSpPr>
            <p:cNvPr id="11" name="Gerader Verbinder 10">
              <a:extLst>
                <a:ext uri="{FF2B5EF4-FFF2-40B4-BE49-F238E27FC236}">
                  <a16:creationId xmlns:a16="http://schemas.microsoft.com/office/drawing/2014/main" id="{7D796E11-52E6-7C5C-9563-93315C0B7A34}"/>
                </a:ext>
              </a:extLst>
            </p:cNvPr>
            <p:cNvCxnSpPr/>
            <p:nvPr/>
          </p:nvCxnSpPr>
          <p:spPr>
            <a:xfrm>
              <a:off x="758282" y="3768707"/>
              <a:ext cx="10727474" cy="0"/>
            </a:xfrm>
            <a:prstGeom prst="line">
              <a:avLst/>
            </a:prstGeom>
          </p:spPr>
          <p:style>
            <a:lnRef idx="1">
              <a:schemeClr val="accent4"/>
            </a:lnRef>
            <a:fillRef idx="0">
              <a:schemeClr val="accent4"/>
            </a:fillRef>
            <a:effectRef idx="0">
              <a:schemeClr val="accent4"/>
            </a:effectRef>
            <a:fontRef idx="minor">
              <a:schemeClr val="tx1"/>
            </a:fontRef>
          </p:style>
        </p:cxnSp>
        <p:sp>
          <p:nvSpPr>
            <p:cNvPr id="12" name="Textfeld 11">
              <a:extLst>
                <a:ext uri="{FF2B5EF4-FFF2-40B4-BE49-F238E27FC236}">
                  <a16:creationId xmlns:a16="http://schemas.microsoft.com/office/drawing/2014/main" id="{D8D32B83-192B-69C9-405B-90662D95E297}"/>
                </a:ext>
              </a:extLst>
            </p:cNvPr>
            <p:cNvSpPr txBox="1"/>
            <p:nvPr/>
          </p:nvSpPr>
          <p:spPr>
            <a:xfrm>
              <a:off x="728546" y="3359829"/>
              <a:ext cx="2111297" cy="369332"/>
            </a:xfrm>
            <a:prstGeom prst="rect">
              <a:avLst/>
            </a:prstGeom>
            <a:noFill/>
          </p:spPr>
          <p:txBody>
            <a:bodyPr wrap="square" rtlCol="0">
              <a:spAutoFit/>
            </a:bodyPr>
            <a:lstStyle/>
            <a:p>
              <a:r>
                <a:rPr lang="de-DE" dirty="0">
                  <a:solidFill>
                    <a:schemeClr val="accent4"/>
                  </a:solidFill>
                </a:rPr>
                <a:t>Gesetze EU</a:t>
              </a:r>
            </a:p>
          </p:txBody>
        </p:sp>
        <p:sp>
          <p:nvSpPr>
            <p:cNvPr id="13" name="Rechteck: abgerundete Ecken 12">
              <a:extLst>
                <a:ext uri="{FF2B5EF4-FFF2-40B4-BE49-F238E27FC236}">
                  <a16:creationId xmlns:a16="http://schemas.microsoft.com/office/drawing/2014/main" id="{A1C5F0D1-5463-0D96-0418-2FD72E824F28}"/>
                </a:ext>
              </a:extLst>
            </p:cNvPr>
            <p:cNvSpPr/>
            <p:nvPr/>
          </p:nvSpPr>
          <p:spPr>
            <a:xfrm>
              <a:off x="4517911" y="2835932"/>
              <a:ext cx="2111297" cy="765713"/>
            </a:xfrm>
            <a:prstGeom prst="roundRect">
              <a:avLst/>
            </a:prstGeom>
            <a:solidFill>
              <a:srgbClr val="C00000"/>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WAD (2016)</a:t>
              </a:r>
            </a:p>
          </p:txBody>
        </p:sp>
        <p:cxnSp>
          <p:nvCxnSpPr>
            <p:cNvPr id="14" name="Gerader Verbinder 13">
              <a:extLst>
                <a:ext uri="{FF2B5EF4-FFF2-40B4-BE49-F238E27FC236}">
                  <a16:creationId xmlns:a16="http://schemas.microsoft.com/office/drawing/2014/main" id="{9948DEE6-BB5F-309D-6E4C-C18ED9E3AF18}"/>
                </a:ext>
              </a:extLst>
            </p:cNvPr>
            <p:cNvCxnSpPr/>
            <p:nvPr/>
          </p:nvCxnSpPr>
          <p:spPr>
            <a:xfrm>
              <a:off x="758282" y="4990856"/>
              <a:ext cx="10727474" cy="0"/>
            </a:xfrm>
            <a:prstGeom prst="line">
              <a:avLst/>
            </a:prstGeom>
          </p:spPr>
          <p:style>
            <a:lnRef idx="1">
              <a:schemeClr val="accent4"/>
            </a:lnRef>
            <a:fillRef idx="0">
              <a:schemeClr val="accent4"/>
            </a:fillRef>
            <a:effectRef idx="0">
              <a:schemeClr val="accent4"/>
            </a:effectRef>
            <a:fontRef idx="minor">
              <a:schemeClr val="tx1"/>
            </a:fontRef>
          </p:style>
        </p:cxnSp>
        <p:sp>
          <p:nvSpPr>
            <p:cNvPr id="15" name="Textfeld 14">
              <a:extLst>
                <a:ext uri="{FF2B5EF4-FFF2-40B4-BE49-F238E27FC236}">
                  <a16:creationId xmlns:a16="http://schemas.microsoft.com/office/drawing/2014/main" id="{4493D6C0-E26D-143A-E9C3-8CF00968E950}"/>
                </a:ext>
              </a:extLst>
            </p:cNvPr>
            <p:cNvSpPr txBox="1"/>
            <p:nvPr/>
          </p:nvSpPr>
          <p:spPr>
            <a:xfrm>
              <a:off x="728546" y="4581978"/>
              <a:ext cx="2356625" cy="369332"/>
            </a:xfrm>
            <a:prstGeom prst="rect">
              <a:avLst/>
            </a:prstGeom>
            <a:noFill/>
          </p:spPr>
          <p:txBody>
            <a:bodyPr wrap="square" rtlCol="0">
              <a:spAutoFit/>
            </a:bodyPr>
            <a:lstStyle/>
            <a:p>
              <a:r>
                <a:rPr lang="de-DE" dirty="0">
                  <a:solidFill>
                    <a:schemeClr val="accent4"/>
                  </a:solidFill>
                </a:rPr>
                <a:t>Gesetze D</a:t>
              </a:r>
            </a:p>
          </p:txBody>
        </p:sp>
        <p:sp>
          <p:nvSpPr>
            <p:cNvPr id="16" name="Rechteck: abgerundete Ecken 15">
              <a:extLst>
                <a:ext uri="{FF2B5EF4-FFF2-40B4-BE49-F238E27FC236}">
                  <a16:creationId xmlns:a16="http://schemas.microsoft.com/office/drawing/2014/main" id="{75FA19ED-04DC-635F-29DD-CA7CFE2D532A}"/>
                </a:ext>
              </a:extLst>
            </p:cNvPr>
            <p:cNvSpPr/>
            <p:nvPr/>
          </p:nvSpPr>
          <p:spPr>
            <a:xfrm>
              <a:off x="5244791" y="4046558"/>
              <a:ext cx="1538869" cy="765713"/>
            </a:xfrm>
            <a:prstGeom prst="roundRect">
              <a:avLst/>
            </a:prstGeom>
            <a:solidFill>
              <a:srgbClr val="C00000"/>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BGG (2018)</a:t>
              </a:r>
            </a:p>
          </p:txBody>
        </p:sp>
        <p:cxnSp>
          <p:nvCxnSpPr>
            <p:cNvPr id="17" name="Gerader Verbinder 16">
              <a:extLst>
                <a:ext uri="{FF2B5EF4-FFF2-40B4-BE49-F238E27FC236}">
                  <a16:creationId xmlns:a16="http://schemas.microsoft.com/office/drawing/2014/main" id="{51BDB63F-147C-3630-F7AA-ACF5CFBFFA08}"/>
                </a:ext>
              </a:extLst>
            </p:cNvPr>
            <p:cNvCxnSpPr/>
            <p:nvPr/>
          </p:nvCxnSpPr>
          <p:spPr>
            <a:xfrm>
              <a:off x="758282" y="6173458"/>
              <a:ext cx="10727474" cy="0"/>
            </a:xfrm>
            <a:prstGeom prst="line">
              <a:avLst/>
            </a:prstGeom>
          </p:spPr>
          <p:style>
            <a:lnRef idx="1">
              <a:schemeClr val="accent4"/>
            </a:lnRef>
            <a:fillRef idx="0">
              <a:schemeClr val="accent4"/>
            </a:fillRef>
            <a:effectRef idx="0">
              <a:schemeClr val="accent4"/>
            </a:effectRef>
            <a:fontRef idx="minor">
              <a:schemeClr val="tx1"/>
            </a:fontRef>
          </p:style>
        </p:cxnSp>
        <p:sp>
          <p:nvSpPr>
            <p:cNvPr id="18" name="Textfeld 17">
              <a:extLst>
                <a:ext uri="{FF2B5EF4-FFF2-40B4-BE49-F238E27FC236}">
                  <a16:creationId xmlns:a16="http://schemas.microsoft.com/office/drawing/2014/main" id="{2FB2BA24-3B72-7577-79C4-0D799DBB3D6D}"/>
                </a:ext>
              </a:extLst>
            </p:cNvPr>
            <p:cNvSpPr txBox="1"/>
            <p:nvPr/>
          </p:nvSpPr>
          <p:spPr>
            <a:xfrm>
              <a:off x="728546" y="5764580"/>
              <a:ext cx="2111297" cy="369332"/>
            </a:xfrm>
            <a:prstGeom prst="rect">
              <a:avLst/>
            </a:prstGeom>
            <a:noFill/>
          </p:spPr>
          <p:txBody>
            <a:bodyPr wrap="square" rtlCol="0">
              <a:spAutoFit/>
            </a:bodyPr>
            <a:lstStyle/>
            <a:p>
              <a:r>
                <a:rPr lang="de-DE" dirty="0">
                  <a:solidFill>
                    <a:schemeClr val="accent4"/>
                  </a:solidFill>
                </a:rPr>
                <a:t>Standards</a:t>
              </a:r>
            </a:p>
          </p:txBody>
        </p:sp>
        <p:sp>
          <p:nvSpPr>
            <p:cNvPr id="20" name="Rechteck: abgerundete Ecken 19">
              <a:extLst>
                <a:ext uri="{FF2B5EF4-FFF2-40B4-BE49-F238E27FC236}">
                  <a16:creationId xmlns:a16="http://schemas.microsoft.com/office/drawing/2014/main" id="{74D3FC82-6A15-9B05-3C52-89FC45EB49AC}"/>
                </a:ext>
              </a:extLst>
            </p:cNvPr>
            <p:cNvSpPr/>
            <p:nvPr/>
          </p:nvSpPr>
          <p:spPr>
            <a:xfrm>
              <a:off x="7222273" y="2844034"/>
              <a:ext cx="2111297" cy="765713"/>
            </a:xfrm>
            <a:prstGeom prst="roundRect">
              <a:avLst/>
            </a:prstGeom>
            <a:solidFill>
              <a:srgbClr val="C00000"/>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EAA (2019)</a:t>
              </a:r>
            </a:p>
          </p:txBody>
        </p:sp>
        <p:sp>
          <p:nvSpPr>
            <p:cNvPr id="22" name="Rechteck: abgerundete Ecken 21">
              <a:extLst>
                <a:ext uri="{FF2B5EF4-FFF2-40B4-BE49-F238E27FC236}">
                  <a16:creationId xmlns:a16="http://schemas.microsoft.com/office/drawing/2014/main" id="{E6690079-543E-DA9E-F344-9AA91EF8E41A}"/>
                </a:ext>
              </a:extLst>
            </p:cNvPr>
            <p:cNvSpPr/>
            <p:nvPr/>
          </p:nvSpPr>
          <p:spPr>
            <a:xfrm>
              <a:off x="3397406" y="4046558"/>
              <a:ext cx="1538869" cy="765713"/>
            </a:xfrm>
            <a:prstGeom prst="roundRect">
              <a:avLst/>
            </a:prstGeom>
            <a:solidFill>
              <a:srgbClr val="C00000"/>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GG Art. 3 (3) (1994)</a:t>
              </a:r>
            </a:p>
          </p:txBody>
        </p:sp>
        <p:sp>
          <p:nvSpPr>
            <p:cNvPr id="23" name="Rechteck: abgerundete Ecken 22">
              <a:extLst>
                <a:ext uri="{FF2B5EF4-FFF2-40B4-BE49-F238E27FC236}">
                  <a16:creationId xmlns:a16="http://schemas.microsoft.com/office/drawing/2014/main" id="{DEDED86C-A14E-0A2A-7180-CC6410051B37}"/>
                </a:ext>
              </a:extLst>
            </p:cNvPr>
            <p:cNvSpPr/>
            <p:nvPr/>
          </p:nvSpPr>
          <p:spPr>
            <a:xfrm>
              <a:off x="7092176" y="4062060"/>
              <a:ext cx="1538869" cy="765713"/>
            </a:xfrm>
            <a:prstGeom prst="roundRect">
              <a:avLst/>
            </a:prstGeom>
            <a:solidFill>
              <a:srgbClr val="C00000"/>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BITV 2.0 (2019)</a:t>
              </a:r>
            </a:p>
          </p:txBody>
        </p:sp>
        <p:sp>
          <p:nvSpPr>
            <p:cNvPr id="24" name="Rechteck: abgerundete Ecken 23">
              <a:extLst>
                <a:ext uri="{FF2B5EF4-FFF2-40B4-BE49-F238E27FC236}">
                  <a16:creationId xmlns:a16="http://schemas.microsoft.com/office/drawing/2014/main" id="{1B9B5A6E-799A-B507-80C4-91051A7DE42E}"/>
                </a:ext>
              </a:extLst>
            </p:cNvPr>
            <p:cNvSpPr/>
            <p:nvPr/>
          </p:nvSpPr>
          <p:spPr>
            <a:xfrm>
              <a:off x="8939560" y="4046843"/>
              <a:ext cx="1538869" cy="765713"/>
            </a:xfrm>
            <a:prstGeom prst="roundRect">
              <a:avLst/>
            </a:prstGeom>
            <a:solidFill>
              <a:srgbClr val="C00000"/>
            </a:solidFill>
            <a:ln w="7620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BFSG (2021)</a:t>
              </a:r>
            </a:p>
          </p:txBody>
        </p:sp>
      </p:grpSp>
      <p:sp>
        <p:nvSpPr>
          <p:cNvPr id="25" name="Textplatzhalter 3">
            <a:extLst>
              <a:ext uri="{FF2B5EF4-FFF2-40B4-BE49-F238E27FC236}">
                <a16:creationId xmlns:a16="http://schemas.microsoft.com/office/drawing/2014/main" id="{AAFF6CF3-7986-F9BF-CC50-6BA8BE013C3F}"/>
              </a:ext>
            </a:extLst>
          </p:cNvPr>
          <p:cNvSpPr>
            <a:spLocks noGrp="1"/>
          </p:cNvSpPr>
          <p:nvPr>
            <p:ph type="body" sz="quarter" idx="13"/>
          </p:nvPr>
        </p:nvSpPr>
        <p:spPr>
          <a:xfrm>
            <a:off x="565149" y="6390270"/>
            <a:ext cx="11062278" cy="376288"/>
          </a:xfrm>
        </p:spPr>
        <p:txBody>
          <a:bodyPr>
            <a:normAutofit fontScale="92500" lnSpcReduction="10000"/>
          </a:bodyPr>
          <a:lstStyle/>
          <a:p>
            <a:r>
              <a:rPr lang="de-DE" dirty="0"/>
              <a:t>Anmerkung: Die Jahreszahlen in Klammern beziehen sich auf die letzte Revision.</a:t>
            </a:r>
          </a:p>
        </p:txBody>
      </p:sp>
      <p:sp>
        <p:nvSpPr>
          <p:cNvPr id="3" name="Foliennummernplatzhalter 2">
            <a:extLst>
              <a:ext uri="{FF2B5EF4-FFF2-40B4-BE49-F238E27FC236}">
                <a16:creationId xmlns:a16="http://schemas.microsoft.com/office/drawing/2014/main" id="{73B478AD-20FC-67A3-D2AC-12985D622164}"/>
              </a:ext>
              <a:ext uri="{C183D7F6-B498-43B3-948B-1728B52AA6E4}">
                <adec:decorative xmlns:adec="http://schemas.microsoft.com/office/drawing/2017/decorative" val="1"/>
              </a:ext>
            </a:extLst>
          </p:cNvPr>
          <p:cNvSpPr>
            <a:spLocks noGrp="1"/>
          </p:cNvSpPr>
          <p:nvPr>
            <p:ph type="sldNum" sz="quarter" idx="12"/>
          </p:nvPr>
        </p:nvSpPr>
        <p:spPr/>
        <p:txBody>
          <a:bodyPr/>
          <a:lstStyle/>
          <a:p>
            <a:fld id="{935305CA-DCC9-4948-BD69-6E7F4002ACB5}" type="slidenum">
              <a:rPr lang="de-DE" smtClean="0"/>
              <a:pPr/>
              <a:t>21</a:t>
            </a:fld>
            <a:endParaRPr lang="de-DE" dirty="0"/>
          </a:p>
        </p:txBody>
      </p:sp>
      <p:sp>
        <p:nvSpPr>
          <p:cNvPr id="4" name="Denkblase: wolkenförmig 3">
            <a:extLst>
              <a:ext uri="{FF2B5EF4-FFF2-40B4-BE49-F238E27FC236}">
                <a16:creationId xmlns:a16="http://schemas.microsoft.com/office/drawing/2014/main" id="{47A83133-8C05-C8DA-8AD2-FF33195FC148}"/>
              </a:ext>
            </a:extLst>
          </p:cNvPr>
          <p:cNvSpPr/>
          <p:nvPr/>
        </p:nvSpPr>
        <p:spPr>
          <a:xfrm>
            <a:off x="3858953" y="4819940"/>
            <a:ext cx="4269442" cy="1691888"/>
          </a:xfrm>
          <a:prstGeom prst="cloudCallout">
            <a:avLst>
              <a:gd name="adj1" fmla="val 74443"/>
              <a:gd name="adj2" fmla="val -52745"/>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a:t>Deutschland: Barrierefreiheits-Stärkungs-Gesetz</a:t>
            </a:r>
          </a:p>
        </p:txBody>
      </p:sp>
    </p:spTree>
    <p:extLst>
      <p:ext uri="{BB962C8B-B14F-4D97-AF65-F5344CB8AC3E}">
        <p14:creationId xmlns:p14="http://schemas.microsoft.com/office/powerpoint/2010/main" val="410902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7CEEE6-5DD3-4D39-9F4F-F069E72FC7E1}"/>
              </a:ext>
            </a:extLst>
          </p:cNvPr>
          <p:cNvSpPr>
            <a:spLocks noGrp="1"/>
          </p:cNvSpPr>
          <p:nvPr>
            <p:ph type="title"/>
          </p:nvPr>
        </p:nvSpPr>
        <p:spPr/>
        <p:txBody>
          <a:bodyPr/>
          <a:lstStyle/>
          <a:p>
            <a:r>
              <a:rPr lang="de-DE" dirty="0"/>
              <a:t>Barrierefreiheitsstärkungsgesetz (BFSG)</a:t>
            </a:r>
          </a:p>
        </p:txBody>
      </p:sp>
      <p:sp>
        <p:nvSpPr>
          <p:cNvPr id="3" name="Inhaltsplatzhalter 2">
            <a:extLst>
              <a:ext uri="{FF2B5EF4-FFF2-40B4-BE49-F238E27FC236}">
                <a16:creationId xmlns:a16="http://schemas.microsoft.com/office/drawing/2014/main" id="{6BAEF7E7-D090-447B-8D70-2108B0EF0541}"/>
              </a:ext>
            </a:extLst>
          </p:cNvPr>
          <p:cNvSpPr>
            <a:spLocks noGrp="1"/>
          </p:cNvSpPr>
          <p:nvPr>
            <p:ph idx="1"/>
          </p:nvPr>
        </p:nvSpPr>
        <p:spPr>
          <a:xfrm>
            <a:off x="564573" y="1588073"/>
            <a:ext cx="11062854" cy="4972384"/>
          </a:xfrm>
        </p:spPr>
        <p:txBody>
          <a:bodyPr>
            <a:normAutofit fontScale="92500" lnSpcReduction="10000"/>
          </a:bodyPr>
          <a:lstStyle/>
          <a:p>
            <a:r>
              <a:rPr lang="de-DE" dirty="0"/>
              <a:t>Gesetz verabschiedet</a:t>
            </a:r>
          </a:p>
          <a:p>
            <a:pPr lvl="1"/>
            <a:r>
              <a:rPr lang="de-DE" dirty="0"/>
              <a:t>04.06.2021 Bundestag </a:t>
            </a:r>
          </a:p>
          <a:p>
            <a:pPr lvl="1"/>
            <a:r>
              <a:rPr lang="de-DE" dirty="0"/>
              <a:t>25.06.2021 Bundesrat </a:t>
            </a:r>
          </a:p>
          <a:p>
            <a:r>
              <a:rPr lang="de-DE" dirty="0"/>
              <a:t>Setzt (EU) 2019/882 in deutsches Recht um</a:t>
            </a:r>
          </a:p>
          <a:p>
            <a:r>
              <a:rPr lang="de-DE" dirty="0"/>
              <a:t>Konformitätsvermutung auf der Grundlage harmonisierter Normen</a:t>
            </a:r>
          </a:p>
          <a:p>
            <a:r>
              <a:rPr lang="de-DE" b="1" dirty="0"/>
              <a:t>Keine </a:t>
            </a:r>
            <a:r>
              <a:rPr lang="de-DE" dirty="0"/>
              <a:t>Zusatzforderungen wie in BITV 2.0</a:t>
            </a:r>
          </a:p>
          <a:p>
            <a:pPr lvl="1"/>
            <a:r>
              <a:rPr lang="de-DE" dirty="0"/>
              <a:t>Erklärung zur Barrierefreiheit</a:t>
            </a:r>
          </a:p>
          <a:p>
            <a:pPr lvl="1"/>
            <a:r>
              <a:rPr lang="de-DE" dirty="0"/>
              <a:t>Feedback-Mechanismus</a:t>
            </a:r>
          </a:p>
          <a:p>
            <a:pPr lvl="1"/>
            <a:r>
              <a:rPr lang="de-DE" dirty="0"/>
              <a:t>Erläuterungen in Leichter Sprache und Gebärdensprache </a:t>
            </a:r>
          </a:p>
          <a:p>
            <a:pPr lvl="1"/>
            <a:r>
              <a:rPr lang="de-DE" dirty="0"/>
              <a:t>Höheres Maß an Barrierefreiheit für bestimmte Webseiten</a:t>
            </a:r>
          </a:p>
          <a:p>
            <a:pPr lvl="1"/>
            <a:endParaRPr lang="de-DE" dirty="0"/>
          </a:p>
          <a:p>
            <a:endParaRPr lang="de-DE" dirty="0"/>
          </a:p>
        </p:txBody>
      </p:sp>
      <p:sp>
        <p:nvSpPr>
          <p:cNvPr id="4" name="Foliennummernplatzhalter 3">
            <a:extLst>
              <a:ext uri="{FF2B5EF4-FFF2-40B4-BE49-F238E27FC236}">
                <a16:creationId xmlns:a16="http://schemas.microsoft.com/office/drawing/2014/main" id="{CD771D46-B074-49A6-A194-60173A122FAB}"/>
              </a:ext>
            </a:extLst>
          </p:cNvPr>
          <p:cNvSpPr>
            <a:spLocks noGrp="1"/>
          </p:cNvSpPr>
          <p:nvPr>
            <p:ph type="sldNum" sz="quarter" idx="12"/>
          </p:nvPr>
        </p:nvSpPr>
        <p:spPr/>
        <p:txBody>
          <a:bodyPr/>
          <a:lstStyle/>
          <a:p>
            <a:fld id="{33CA360C-D8EB-4426-BBDA-CF7635D01E12}" type="slidenum">
              <a:rPr lang="de-DE" smtClean="0"/>
              <a:t>22</a:t>
            </a:fld>
            <a:endParaRPr lang="de-DE" dirty="0"/>
          </a:p>
        </p:txBody>
      </p:sp>
    </p:spTree>
    <p:extLst>
      <p:ext uri="{BB962C8B-B14F-4D97-AF65-F5344CB8AC3E}">
        <p14:creationId xmlns:p14="http://schemas.microsoft.com/office/powerpoint/2010/main" val="2474159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0AEC5CB-4F1D-901F-930C-00E4706FB7C1}"/>
              </a:ext>
            </a:extLst>
          </p:cNvPr>
          <p:cNvSpPr>
            <a:spLocks noGrp="1"/>
          </p:cNvSpPr>
          <p:nvPr>
            <p:ph type="title"/>
          </p:nvPr>
        </p:nvSpPr>
        <p:spPr/>
        <p:txBody>
          <a:bodyPr/>
          <a:lstStyle/>
          <a:p>
            <a:r>
              <a:rPr lang="de-DE" dirty="0"/>
              <a:t>Die wichtigsten Gesetze im Überblick (8)</a:t>
            </a:r>
          </a:p>
        </p:txBody>
      </p:sp>
      <p:grpSp>
        <p:nvGrpSpPr>
          <p:cNvPr id="2" name="Gruppieren 1" descr="Neu hinzugekommen: WCAG 2.1 (2018) in Kategorie Standards.">
            <a:extLst>
              <a:ext uri="{FF2B5EF4-FFF2-40B4-BE49-F238E27FC236}">
                <a16:creationId xmlns:a16="http://schemas.microsoft.com/office/drawing/2014/main" id="{11F3053C-282F-87DE-0DDE-460A4C082D97}"/>
              </a:ext>
            </a:extLst>
          </p:cNvPr>
          <p:cNvGrpSpPr/>
          <p:nvPr/>
        </p:nvGrpSpPr>
        <p:grpSpPr>
          <a:xfrm>
            <a:off x="728546" y="1621617"/>
            <a:ext cx="10757210" cy="4551841"/>
            <a:chOff x="728546" y="1621617"/>
            <a:chExt cx="10757210" cy="4551841"/>
          </a:xfrm>
        </p:grpSpPr>
        <p:cxnSp>
          <p:nvCxnSpPr>
            <p:cNvPr id="8" name="Gerader Verbinder 7">
              <a:extLst>
                <a:ext uri="{FF2B5EF4-FFF2-40B4-BE49-F238E27FC236}">
                  <a16:creationId xmlns:a16="http://schemas.microsoft.com/office/drawing/2014/main" id="{234144B5-D7AA-D882-0FBA-C7A827DBEFF6}"/>
                </a:ext>
              </a:extLst>
            </p:cNvPr>
            <p:cNvCxnSpPr/>
            <p:nvPr/>
          </p:nvCxnSpPr>
          <p:spPr>
            <a:xfrm>
              <a:off x="758282" y="2550411"/>
              <a:ext cx="10727474" cy="0"/>
            </a:xfrm>
            <a:prstGeom prst="line">
              <a:avLst/>
            </a:prstGeom>
          </p:spPr>
          <p:style>
            <a:lnRef idx="1">
              <a:schemeClr val="accent4"/>
            </a:lnRef>
            <a:fillRef idx="0">
              <a:schemeClr val="accent4"/>
            </a:fillRef>
            <a:effectRef idx="0">
              <a:schemeClr val="accent4"/>
            </a:effectRef>
            <a:fontRef idx="minor">
              <a:schemeClr val="tx1"/>
            </a:fontRef>
          </p:style>
        </p:cxnSp>
        <p:sp>
          <p:nvSpPr>
            <p:cNvPr id="9" name="Textfeld 8">
              <a:extLst>
                <a:ext uri="{FF2B5EF4-FFF2-40B4-BE49-F238E27FC236}">
                  <a16:creationId xmlns:a16="http://schemas.microsoft.com/office/drawing/2014/main" id="{01DF6B55-1BF7-771D-24FE-A95B3F904F98}"/>
                </a:ext>
              </a:extLst>
            </p:cNvPr>
            <p:cNvSpPr txBox="1"/>
            <p:nvPr/>
          </p:nvSpPr>
          <p:spPr>
            <a:xfrm>
              <a:off x="728546" y="2141533"/>
              <a:ext cx="2111297" cy="369332"/>
            </a:xfrm>
            <a:prstGeom prst="rect">
              <a:avLst/>
            </a:prstGeom>
            <a:noFill/>
          </p:spPr>
          <p:txBody>
            <a:bodyPr wrap="square" rtlCol="0">
              <a:spAutoFit/>
            </a:bodyPr>
            <a:lstStyle/>
            <a:p>
              <a:r>
                <a:rPr lang="de-DE" dirty="0">
                  <a:solidFill>
                    <a:schemeClr val="accent4"/>
                  </a:solidFill>
                </a:rPr>
                <a:t>Empfehlungen</a:t>
              </a:r>
            </a:p>
          </p:txBody>
        </p:sp>
        <p:sp>
          <p:nvSpPr>
            <p:cNvPr id="10" name="Rechteck: abgerundete Ecken 9">
              <a:extLst>
                <a:ext uri="{FF2B5EF4-FFF2-40B4-BE49-F238E27FC236}">
                  <a16:creationId xmlns:a16="http://schemas.microsoft.com/office/drawing/2014/main" id="{B5A21203-CD01-E971-8B4C-3D26067980D4}"/>
                </a:ext>
              </a:extLst>
            </p:cNvPr>
            <p:cNvSpPr/>
            <p:nvPr/>
          </p:nvSpPr>
          <p:spPr>
            <a:xfrm>
              <a:off x="5846956" y="1621617"/>
              <a:ext cx="2111297" cy="765713"/>
            </a:xfrm>
            <a:prstGeom prst="roundRect">
              <a:avLst/>
            </a:prstGeom>
            <a:solidFill>
              <a:schemeClr val="accent2">
                <a:lumMod val="75000"/>
              </a:schemeClr>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UN-CRPD (2007)</a:t>
              </a:r>
            </a:p>
          </p:txBody>
        </p:sp>
        <p:cxnSp>
          <p:nvCxnSpPr>
            <p:cNvPr id="11" name="Gerader Verbinder 10">
              <a:extLst>
                <a:ext uri="{FF2B5EF4-FFF2-40B4-BE49-F238E27FC236}">
                  <a16:creationId xmlns:a16="http://schemas.microsoft.com/office/drawing/2014/main" id="{7D796E11-52E6-7C5C-9563-93315C0B7A34}"/>
                </a:ext>
              </a:extLst>
            </p:cNvPr>
            <p:cNvCxnSpPr/>
            <p:nvPr/>
          </p:nvCxnSpPr>
          <p:spPr>
            <a:xfrm>
              <a:off x="758282" y="3768707"/>
              <a:ext cx="10727474" cy="0"/>
            </a:xfrm>
            <a:prstGeom prst="line">
              <a:avLst/>
            </a:prstGeom>
          </p:spPr>
          <p:style>
            <a:lnRef idx="1">
              <a:schemeClr val="accent4"/>
            </a:lnRef>
            <a:fillRef idx="0">
              <a:schemeClr val="accent4"/>
            </a:fillRef>
            <a:effectRef idx="0">
              <a:schemeClr val="accent4"/>
            </a:effectRef>
            <a:fontRef idx="minor">
              <a:schemeClr val="tx1"/>
            </a:fontRef>
          </p:style>
        </p:cxnSp>
        <p:sp>
          <p:nvSpPr>
            <p:cNvPr id="12" name="Textfeld 11">
              <a:extLst>
                <a:ext uri="{FF2B5EF4-FFF2-40B4-BE49-F238E27FC236}">
                  <a16:creationId xmlns:a16="http://schemas.microsoft.com/office/drawing/2014/main" id="{D8D32B83-192B-69C9-405B-90662D95E297}"/>
                </a:ext>
              </a:extLst>
            </p:cNvPr>
            <p:cNvSpPr txBox="1"/>
            <p:nvPr/>
          </p:nvSpPr>
          <p:spPr>
            <a:xfrm>
              <a:off x="728546" y="3359829"/>
              <a:ext cx="2111297" cy="369332"/>
            </a:xfrm>
            <a:prstGeom prst="rect">
              <a:avLst/>
            </a:prstGeom>
            <a:noFill/>
          </p:spPr>
          <p:txBody>
            <a:bodyPr wrap="square" rtlCol="0">
              <a:spAutoFit/>
            </a:bodyPr>
            <a:lstStyle/>
            <a:p>
              <a:r>
                <a:rPr lang="de-DE" dirty="0">
                  <a:solidFill>
                    <a:schemeClr val="accent4"/>
                  </a:solidFill>
                </a:rPr>
                <a:t>Gesetze EU</a:t>
              </a:r>
            </a:p>
          </p:txBody>
        </p:sp>
        <p:sp>
          <p:nvSpPr>
            <p:cNvPr id="13" name="Rechteck: abgerundete Ecken 12">
              <a:extLst>
                <a:ext uri="{FF2B5EF4-FFF2-40B4-BE49-F238E27FC236}">
                  <a16:creationId xmlns:a16="http://schemas.microsoft.com/office/drawing/2014/main" id="{A1C5F0D1-5463-0D96-0418-2FD72E824F28}"/>
                </a:ext>
              </a:extLst>
            </p:cNvPr>
            <p:cNvSpPr/>
            <p:nvPr/>
          </p:nvSpPr>
          <p:spPr>
            <a:xfrm>
              <a:off x="4517911" y="2835932"/>
              <a:ext cx="2111297" cy="765713"/>
            </a:xfrm>
            <a:prstGeom prst="roundRect">
              <a:avLst/>
            </a:prstGeom>
            <a:solidFill>
              <a:srgbClr val="C00000"/>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WAD (2016)</a:t>
              </a:r>
            </a:p>
          </p:txBody>
        </p:sp>
        <p:cxnSp>
          <p:nvCxnSpPr>
            <p:cNvPr id="14" name="Gerader Verbinder 13">
              <a:extLst>
                <a:ext uri="{FF2B5EF4-FFF2-40B4-BE49-F238E27FC236}">
                  <a16:creationId xmlns:a16="http://schemas.microsoft.com/office/drawing/2014/main" id="{9948DEE6-BB5F-309D-6E4C-C18ED9E3AF18}"/>
                </a:ext>
              </a:extLst>
            </p:cNvPr>
            <p:cNvCxnSpPr/>
            <p:nvPr/>
          </p:nvCxnSpPr>
          <p:spPr>
            <a:xfrm>
              <a:off x="758282" y="4990856"/>
              <a:ext cx="10727474" cy="0"/>
            </a:xfrm>
            <a:prstGeom prst="line">
              <a:avLst/>
            </a:prstGeom>
          </p:spPr>
          <p:style>
            <a:lnRef idx="1">
              <a:schemeClr val="accent4"/>
            </a:lnRef>
            <a:fillRef idx="0">
              <a:schemeClr val="accent4"/>
            </a:fillRef>
            <a:effectRef idx="0">
              <a:schemeClr val="accent4"/>
            </a:effectRef>
            <a:fontRef idx="minor">
              <a:schemeClr val="tx1"/>
            </a:fontRef>
          </p:style>
        </p:cxnSp>
        <p:sp>
          <p:nvSpPr>
            <p:cNvPr id="15" name="Textfeld 14">
              <a:extLst>
                <a:ext uri="{FF2B5EF4-FFF2-40B4-BE49-F238E27FC236}">
                  <a16:creationId xmlns:a16="http://schemas.microsoft.com/office/drawing/2014/main" id="{4493D6C0-E26D-143A-E9C3-8CF00968E950}"/>
                </a:ext>
              </a:extLst>
            </p:cNvPr>
            <p:cNvSpPr txBox="1"/>
            <p:nvPr/>
          </p:nvSpPr>
          <p:spPr>
            <a:xfrm>
              <a:off x="728546" y="4581978"/>
              <a:ext cx="2356625" cy="369332"/>
            </a:xfrm>
            <a:prstGeom prst="rect">
              <a:avLst/>
            </a:prstGeom>
            <a:noFill/>
          </p:spPr>
          <p:txBody>
            <a:bodyPr wrap="square" rtlCol="0">
              <a:spAutoFit/>
            </a:bodyPr>
            <a:lstStyle/>
            <a:p>
              <a:r>
                <a:rPr lang="de-DE" dirty="0">
                  <a:solidFill>
                    <a:schemeClr val="accent4"/>
                  </a:solidFill>
                </a:rPr>
                <a:t>Gesetze D</a:t>
              </a:r>
            </a:p>
          </p:txBody>
        </p:sp>
        <p:sp>
          <p:nvSpPr>
            <p:cNvPr id="16" name="Rechteck: abgerundete Ecken 15">
              <a:extLst>
                <a:ext uri="{FF2B5EF4-FFF2-40B4-BE49-F238E27FC236}">
                  <a16:creationId xmlns:a16="http://schemas.microsoft.com/office/drawing/2014/main" id="{75FA19ED-04DC-635F-29DD-CA7CFE2D532A}"/>
                </a:ext>
              </a:extLst>
            </p:cNvPr>
            <p:cNvSpPr/>
            <p:nvPr/>
          </p:nvSpPr>
          <p:spPr>
            <a:xfrm>
              <a:off x="5244791" y="4046558"/>
              <a:ext cx="1538869" cy="765713"/>
            </a:xfrm>
            <a:prstGeom prst="roundRect">
              <a:avLst/>
            </a:prstGeom>
            <a:solidFill>
              <a:srgbClr val="C00000"/>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BGG (2018)</a:t>
              </a:r>
            </a:p>
          </p:txBody>
        </p:sp>
        <p:cxnSp>
          <p:nvCxnSpPr>
            <p:cNvPr id="17" name="Gerader Verbinder 16">
              <a:extLst>
                <a:ext uri="{FF2B5EF4-FFF2-40B4-BE49-F238E27FC236}">
                  <a16:creationId xmlns:a16="http://schemas.microsoft.com/office/drawing/2014/main" id="{51BDB63F-147C-3630-F7AA-ACF5CFBFFA08}"/>
                </a:ext>
              </a:extLst>
            </p:cNvPr>
            <p:cNvCxnSpPr/>
            <p:nvPr/>
          </p:nvCxnSpPr>
          <p:spPr>
            <a:xfrm>
              <a:off x="758282" y="6173458"/>
              <a:ext cx="10727474" cy="0"/>
            </a:xfrm>
            <a:prstGeom prst="line">
              <a:avLst/>
            </a:prstGeom>
          </p:spPr>
          <p:style>
            <a:lnRef idx="1">
              <a:schemeClr val="accent4"/>
            </a:lnRef>
            <a:fillRef idx="0">
              <a:schemeClr val="accent4"/>
            </a:fillRef>
            <a:effectRef idx="0">
              <a:schemeClr val="accent4"/>
            </a:effectRef>
            <a:fontRef idx="minor">
              <a:schemeClr val="tx1"/>
            </a:fontRef>
          </p:style>
        </p:cxnSp>
        <p:sp>
          <p:nvSpPr>
            <p:cNvPr id="18" name="Textfeld 17">
              <a:extLst>
                <a:ext uri="{FF2B5EF4-FFF2-40B4-BE49-F238E27FC236}">
                  <a16:creationId xmlns:a16="http://schemas.microsoft.com/office/drawing/2014/main" id="{2FB2BA24-3B72-7577-79C4-0D799DBB3D6D}"/>
                </a:ext>
              </a:extLst>
            </p:cNvPr>
            <p:cNvSpPr txBox="1"/>
            <p:nvPr/>
          </p:nvSpPr>
          <p:spPr>
            <a:xfrm>
              <a:off x="728546" y="5764580"/>
              <a:ext cx="2111297" cy="369332"/>
            </a:xfrm>
            <a:prstGeom prst="rect">
              <a:avLst/>
            </a:prstGeom>
            <a:noFill/>
          </p:spPr>
          <p:txBody>
            <a:bodyPr wrap="square" rtlCol="0">
              <a:spAutoFit/>
            </a:bodyPr>
            <a:lstStyle/>
            <a:p>
              <a:r>
                <a:rPr lang="de-DE" dirty="0">
                  <a:solidFill>
                    <a:schemeClr val="accent4"/>
                  </a:solidFill>
                </a:rPr>
                <a:t>Standards</a:t>
              </a:r>
            </a:p>
          </p:txBody>
        </p:sp>
        <p:sp>
          <p:nvSpPr>
            <p:cNvPr id="20" name="Rechteck: abgerundete Ecken 19">
              <a:extLst>
                <a:ext uri="{FF2B5EF4-FFF2-40B4-BE49-F238E27FC236}">
                  <a16:creationId xmlns:a16="http://schemas.microsoft.com/office/drawing/2014/main" id="{74D3FC82-6A15-9B05-3C52-89FC45EB49AC}"/>
                </a:ext>
              </a:extLst>
            </p:cNvPr>
            <p:cNvSpPr/>
            <p:nvPr/>
          </p:nvSpPr>
          <p:spPr>
            <a:xfrm>
              <a:off x="7222273" y="2844034"/>
              <a:ext cx="2111297" cy="765713"/>
            </a:xfrm>
            <a:prstGeom prst="roundRect">
              <a:avLst/>
            </a:prstGeom>
            <a:solidFill>
              <a:srgbClr val="C00000"/>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EAA (2019)</a:t>
              </a:r>
            </a:p>
          </p:txBody>
        </p:sp>
        <p:sp>
          <p:nvSpPr>
            <p:cNvPr id="21" name="Rechteck: abgerundete Ecken 20">
              <a:extLst>
                <a:ext uri="{FF2B5EF4-FFF2-40B4-BE49-F238E27FC236}">
                  <a16:creationId xmlns:a16="http://schemas.microsoft.com/office/drawing/2014/main" id="{163FC071-695C-42B6-1E50-40849B3636ED}"/>
                </a:ext>
              </a:extLst>
            </p:cNvPr>
            <p:cNvSpPr/>
            <p:nvPr/>
          </p:nvSpPr>
          <p:spPr>
            <a:xfrm>
              <a:off x="4517911" y="5244662"/>
              <a:ext cx="2111297" cy="765713"/>
            </a:xfrm>
            <a:prstGeom prst="roundRect">
              <a:avLst/>
            </a:prstGeom>
            <a:solidFill>
              <a:schemeClr val="accent6">
                <a:lumMod val="75000"/>
              </a:schemeClr>
            </a:solidFill>
            <a:ln w="7620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WCAG 2.1 (2018)</a:t>
              </a:r>
            </a:p>
          </p:txBody>
        </p:sp>
        <p:sp>
          <p:nvSpPr>
            <p:cNvPr id="22" name="Rechteck: abgerundete Ecken 21">
              <a:extLst>
                <a:ext uri="{FF2B5EF4-FFF2-40B4-BE49-F238E27FC236}">
                  <a16:creationId xmlns:a16="http://schemas.microsoft.com/office/drawing/2014/main" id="{E6690079-543E-DA9E-F344-9AA91EF8E41A}"/>
                </a:ext>
              </a:extLst>
            </p:cNvPr>
            <p:cNvSpPr/>
            <p:nvPr/>
          </p:nvSpPr>
          <p:spPr>
            <a:xfrm>
              <a:off x="3397406" y="4046558"/>
              <a:ext cx="1538869" cy="765713"/>
            </a:xfrm>
            <a:prstGeom prst="roundRect">
              <a:avLst/>
            </a:prstGeom>
            <a:solidFill>
              <a:srgbClr val="C00000"/>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GG Art. 3 (3) (1994)</a:t>
              </a:r>
            </a:p>
          </p:txBody>
        </p:sp>
        <p:sp>
          <p:nvSpPr>
            <p:cNvPr id="23" name="Rechteck: abgerundete Ecken 22">
              <a:extLst>
                <a:ext uri="{FF2B5EF4-FFF2-40B4-BE49-F238E27FC236}">
                  <a16:creationId xmlns:a16="http://schemas.microsoft.com/office/drawing/2014/main" id="{DEDED86C-A14E-0A2A-7180-CC6410051B37}"/>
                </a:ext>
              </a:extLst>
            </p:cNvPr>
            <p:cNvSpPr/>
            <p:nvPr/>
          </p:nvSpPr>
          <p:spPr>
            <a:xfrm>
              <a:off x="7092176" y="4062060"/>
              <a:ext cx="1538869" cy="765713"/>
            </a:xfrm>
            <a:prstGeom prst="roundRect">
              <a:avLst/>
            </a:prstGeom>
            <a:solidFill>
              <a:srgbClr val="C00000"/>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BITV 2.0 (2019)</a:t>
              </a:r>
            </a:p>
          </p:txBody>
        </p:sp>
        <p:sp>
          <p:nvSpPr>
            <p:cNvPr id="24" name="Rechteck: abgerundete Ecken 23">
              <a:extLst>
                <a:ext uri="{FF2B5EF4-FFF2-40B4-BE49-F238E27FC236}">
                  <a16:creationId xmlns:a16="http://schemas.microsoft.com/office/drawing/2014/main" id="{1B9B5A6E-799A-B507-80C4-91051A7DE42E}"/>
                </a:ext>
              </a:extLst>
            </p:cNvPr>
            <p:cNvSpPr/>
            <p:nvPr/>
          </p:nvSpPr>
          <p:spPr>
            <a:xfrm>
              <a:off x="8939560" y="4046843"/>
              <a:ext cx="1538869" cy="765713"/>
            </a:xfrm>
            <a:prstGeom prst="roundRect">
              <a:avLst/>
            </a:prstGeom>
            <a:solidFill>
              <a:srgbClr val="C00000"/>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BFSG (2021)</a:t>
              </a:r>
            </a:p>
          </p:txBody>
        </p:sp>
      </p:grpSp>
      <p:sp>
        <p:nvSpPr>
          <p:cNvPr id="25" name="Textplatzhalter 3">
            <a:extLst>
              <a:ext uri="{FF2B5EF4-FFF2-40B4-BE49-F238E27FC236}">
                <a16:creationId xmlns:a16="http://schemas.microsoft.com/office/drawing/2014/main" id="{AAFF6CF3-7986-F9BF-CC50-6BA8BE013C3F}"/>
              </a:ext>
            </a:extLst>
          </p:cNvPr>
          <p:cNvSpPr>
            <a:spLocks noGrp="1"/>
          </p:cNvSpPr>
          <p:nvPr>
            <p:ph type="body" sz="quarter" idx="13"/>
          </p:nvPr>
        </p:nvSpPr>
        <p:spPr>
          <a:xfrm>
            <a:off x="565149" y="6390270"/>
            <a:ext cx="11062278" cy="376288"/>
          </a:xfrm>
        </p:spPr>
        <p:txBody>
          <a:bodyPr>
            <a:normAutofit fontScale="92500" lnSpcReduction="10000"/>
          </a:bodyPr>
          <a:lstStyle/>
          <a:p>
            <a:r>
              <a:rPr lang="de-DE" dirty="0"/>
              <a:t>Anmerkung: Die Jahreszahlen in Klammern beziehen sich auf die letzte Revision.</a:t>
            </a:r>
          </a:p>
        </p:txBody>
      </p:sp>
      <p:sp>
        <p:nvSpPr>
          <p:cNvPr id="3" name="Foliennummernplatzhalter 2">
            <a:extLst>
              <a:ext uri="{FF2B5EF4-FFF2-40B4-BE49-F238E27FC236}">
                <a16:creationId xmlns:a16="http://schemas.microsoft.com/office/drawing/2014/main" id="{18B97D46-052E-A2D9-3B6B-36BA5E25A27C}"/>
              </a:ext>
              <a:ext uri="{C183D7F6-B498-43B3-948B-1728B52AA6E4}">
                <adec:decorative xmlns:adec="http://schemas.microsoft.com/office/drawing/2017/decorative" val="1"/>
              </a:ext>
            </a:extLst>
          </p:cNvPr>
          <p:cNvSpPr>
            <a:spLocks noGrp="1"/>
          </p:cNvSpPr>
          <p:nvPr>
            <p:ph type="sldNum" sz="quarter" idx="12"/>
          </p:nvPr>
        </p:nvSpPr>
        <p:spPr/>
        <p:txBody>
          <a:bodyPr/>
          <a:lstStyle/>
          <a:p>
            <a:fld id="{935305CA-DCC9-4948-BD69-6E7F4002ACB5}" type="slidenum">
              <a:rPr lang="de-DE" smtClean="0"/>
              <a:pPr/>
              <a:t>23</a:t>
            </a:fld>
            <a:endParaRPr lang="de-DE" dirty="0"/>
          </a:p>
        </p:txBody>
      </p:sp>
      <p:sp>
        <p:nvSpPr>
          <p:cNvPr id="4" name="Denkblase: wolkenförmig 3">
            <a:extLst>
              <a:ext uri="{FF2B5EF4-FFF2-40B4-BE49-F238E27FC236}">
                <a16:creationId xmlns:a16="http://schemas.microsoft.com/office/drawing/2014/main" id="{4E2D1B76-2996-B40B-9194-4D3F5CC8D3DC}"/>
              </a:ext>
            </a:extLst>
          </p:cNvPr>
          <p:cNvSpPr/>
          <p:nvPr/>
        </p:nvSpPr>
        <p:spPr>
          <a:xfrm>
            <a:off x="7285249" y="4559628"/>
            <a:ext cx="4269442" cy="1691888"/>
          </a:xfrm>
          <a:prstGeom prst="cloudCallout">
            <a:avLst>
              <a:gd name="adj1" fmla="val -71226"/>
              <a:gd name="adj2" fmla="val 2096"/>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World Wide Web Consortium: Web Content Accessibility Guidelines</a:t>
            </a:r>
          </a:p>
        </p:txBody>
      </p:sp>
    </p:spTree>
    <p:extLst>
      <p:ext uri="{BB962C8B-B14F-4D97-AF65-F5344CB8AC3E}">
        <p14:creationId xmlns:p14="http://schemas.microsoft.com/office/powerpoint/2010/main" val="387403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7310CB1-25CB-76B2-D53F-FE4241F8A172}"/>
              </a:ext>
            </a:extLst>
          </p:cNvPr>
          <p:cNvSpPr>
            <a:spLocks noGrp="1"/>
          </p:cNvSpPr>
          <p:nvPr>
            <p:ph type="title"/>
          </p:nvPr>
        </p:nvSpPr>
        <p:spPr/>
        <p:txBody>
          <a:bodyPr>
            <a:normAutofit/>
          </a:bodyPr>
          <a:lstStyle/>
          <a:p>
            <a:r>
              <a:rPr lang="de-DE" dirty="0"/>
              <a:t>WCAG 2.1 (2018)</a:t>
            </a:r>
          </a:p>
        </p:txBody>
      </p:sp>
      <p:sp>
        <p:nvSpPr>
          <p:cNvPr id="5" name="Inhaltsplatzhalter 4">
            <a:extLst>
              <a:ext uri="{FF2B5EF4-FFF2-40B4-BE49-F238E27FC236}">
                <a16:creationId xmlns:a16="http://schemas.microsoft.com/office/drawing/2014/main" id="{226CE135-0FFB-2F0C-6134-E571825A0512}"/>
              </a:ext>
            </a:extLst>
          </p:cNvPr>
          <p:cNvSpPr>
            <a:spLocks noGrp="1"/>
          </p:cNvSpPr>
          <p:nvPr>
            <p:ph sz="half" idx="1"/>
          </p:nvPr>
        </p:nvSpPr>
        <p:spPr>
          <a:xfrm>
            <a:off x="564573" y="1676400"/>
            <a:ext cx="5455227" cy="5130800"/>
          </a:xfrm>
        </p:spPr>
        <p:txBody>
          <a:bodyPr>
            <a:normAutofit lnSpcReduction="10000"/>
          </a:bodyPr>
          <a:lstStyle/>
          <a:p>
            <a:pPr marL="0" indent="0">
              <a:buNone/>
            </a:pPr>
            <a:r>
              <a:rPr lang="de-DE" b="1" dirty="0"/>
              <a:t>Web Content Accessibility Guidelines</a:t>
            </a:r>
          </a:p>
          <a:p>
            <a:pPr marL="0" indent="0">
              <a:buNone/>
            </a:pPr>
            <a:r>
              <a:rPr lang="de-DE" dirty="0"/>
              <a:t>Vom World Wide Web Consortium seit den 1990ern entwickelt.</a:t>
            </a:r>
          </a:p>
          <a:p>
            <a:r>
              <a:rPr lang="de-DE" dirty="0"/>
              <a:t>Konformitätsstufen: A, AA, und AAA</a:t>
            </a:r>
          </a:p>
          <a:p>
            <a:r>
              <a:rPr lang="de-DE" dirty="0"/>
              <a:t>4 Prinzipien</a:t>
            </a:r>
          </a:p>
          <a:p>
            <a:r>
              <a:rPr lang="de-DE" dirty="0"/>
              <a:t>13 Richtlinien</a:t>
            </a:r>
          </a:p>
          <a:p>
            <a:r>
              <a:rPr lang="de-DE" dirty="0"/>
              <a:t>79 Erfolgskriterien</a:t>
            </a:r>
          </a:p>
          <a:p>
            <a:endParaRPr lang="de-DE" dirty="0"/>
          </a:p>
        </p:txBody>
      </p:sp>
      <p:sp>
        <p:nvSpPr>
          <p:cNvPr id="7" name="Inhaltsplatzhalter 6">
            <a:extLst>
              <a:ext uri="{FF2B5EF4-FFF2-40B4-BE49-F238E27FC236}">
                <a16:creationId xmlns:a16="http://schemas.microsoft.com/office/drawing/2014/main" id="{403F8303-59AC-43DB-6BE5-8BD3D46F7FC2}"/>
              </a:ext>
            </a:extLst>
          </p:cNvPr>
          <p:cNvSpPr>
            <a:spLocks noGrp="1"/>
          </p:cNvSpPr>
          <p:nvPr>
            <p:ph sz="half" idx="2"/>
          </p:nvPr>
        </p:nvSpPr>
        <p:spPr>
          <a:xfrm>
            <a:off x="6172200" y="1676400"/>
            <a:ext cx="5455226" cy="5130800"/>
          </a:xfrm>
        </p:spPr>
        <p:txBody>
          <a:bodyPr>
            <a:normAutofit/>
          </a:bodyPr>
          <a:lstStyle/>
          <a:p>
            <a:pPr marL="0" indent="0">
              <a:buNone/>
            </a:pPr>
            <a:r>
              <a:rPr lang="de-DE" b="1" dirty="0"/>
              <a:t>Struktur:</a:t>
            </a:r>
          </a:p>
          <a:p>
            <a:r>
              <a:rPr lang="de-DE" dirty="0"/>
              <a:t>Prinzip 1: Wahrnehmbar</a:t>
            </a:r>
          </a:p>
          <a:p>
            <a:r>
              <a:rPr lang="de-DE" dirty="0"/>
              <a:t>Prinzip 2: Bedienbar</a:t>
            </a:r>
          </a:p>
          <a:p>
            <a:r>
              <a:rPr lang="de-DE" dirty="0"/>
              <a:t>Prinzip 3: Verständlich</a:t>
            </a:r>
          </a:p>
          <a:p>
            <a:r>
              <a:rPr lang="de-DE" dirty="0"/>
              <a:t>Prinzip 4: Robust (kompatibel)</a:t>
            </a:r>
          </a:p>
        </p:txBody>
      </p:sp>
      <p:sp>
        <p:nvSpPr>
          <p:cNvPr id="2" name="Foliennummernplatzhalter 1">
            <a:extLst>
              <a:ext uri="{FF2B5EF4-FFF2-40B4-BE49-F238E27FC236}">
                <a16:creationId xmlns:a16="http://schemas.microsoft.com/office/drawing/2014/main" id="{C6040446-6078-0836-CF2B-4216BF45330E}"/>
              </a:ext>
              <a:ext uri="{C183D7F6-B498-43B3-948B-1728B52AA6E4}">
                <adec:decorative xmlns:adec="http://schemas.microsoft.com/office/drawing/2017/decorative" val="1"/>
              </a:ext>
            </a:extLst>
          </p:cNvPr>
          <p:cNvSpPr>
            <a:spLocks noGrp="1"/>
          </p:cNvSpPr>
          <p:nvPr>
            <p:ph type="sldNum" sz="quarter" idx="12"/>
          </p:nvPr>
        </p:nvSpPr>
        <p:spPr/>
        <p:txBody>
          <a:bodyPr/>
          <a:lstStyle/>
          <a:p>
            <a:fld id="{935305CA-DCC9-4948-BD69-6E7F4002ACB5}" type="slidenum">
              <a:rPr lang="de-DE" smtClean="0"/>
              <a:pPr/>
              <a:t>24</a:t>
            </a:fld>
            <a:endParaRPr lang="de-DE" dirty="0"/>
          </a:p>
        </p:txBody>
      </p:sp>
    </p:spTree>
    <p:extLst>
      <p:ext uri="{BB962C8B-B14F-4D97-AF65-F5344CB8AC3E}">
        <p14:creationId xmlns:p14="http://schemas.microsoft.com/office/powerpoint/2010/main" val="17111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0AEC5CB-4F1D-901F-930C-00E4706FB7C1}"/>
              </a:ext>
            </a:extLst>
          </p:cNvPr>
          <p:cNvSpPr>
            <a:spLocks noGrp="1"/>
          </p:cNvSpPr>
          <p:nvPr>
            <p:ph type="title"/>
          </p:nvPr>
        </p:nvSpPr>
        <p:spPr/>
        <p:txBody>
          <a:bodyPr/>
          <a:lstStyle/>
          <a:p>
            <a:r>
              <a:rPr lang="de-DE" dirty="0"/>
              <a:t>Die wichtigsten Gesetze im Überblick (9)</a:t>
            </a:r>
          </a:p>
        </p:txBody>
      </p:sp>
      <p:grpSp>
        <p:nvGrpSpPr>
          <p:cNvPr id="2" name="Gruppieren 1" descr="Neu hinzugekommen: EN 301 549 (2021) in Kategorie Standards.">
            <a:extLst>
              <a:ext uri="{FF2B5EF4-FFF2-40B4-BE49-F238E27FC236}">
                <a16:creationId xmlns:a16="http://schemas.microsoft.com/office/drawing/2014/main" id="{E6686A3F-3E7C-C263-9C66-E41398887258}"/>
              </a:ext>
            </a:extLst>
          </p:cNvPr>
          <p:cNvGrpSpPr/>
          <p:nvPr/>
        </p:nvGrpSpPr>
        <p:grpSpPr>
          <a:xfrm>
            <a:off x="728546" y="1621617"/>
            <a:ext cx="10757210" cy="4551841"/>
            <a:chOff x="728546" y="1621617"/>
            <a:chExt cx="10757210" cy="4551841"/>
          </a:xfrm>
        </p:grpSpPr>
        <p:cxnSp>
          <p:nvCxnSpPr>
            <p:cNvPr id="8" name="Gerader Verbinder 7">
              <a:extLst>
                <a:ext uri="{FF2B5EF4-FFF2-40B4-BE49-F238E27FC236}">
                  <a16:creationId xmlns:a16="http://schemas.microsoft.com/office/drawing/2014/main" id="{234144B5-D7AA-D882-0FBA-C7A827DBEFF6}"/>
                </a:ext>
              </a:extLst>
            </p:cNvPr>
            <p:cNvCxnSpPr/>
            <p:nvPr/>
          </p:nvCxnSpPr>
          <p:spPr>
            <a:xfrm>
              <a:off x="758282" y="2550411"/>
              <a:ext cx="10727474" cy="0"/>
            </a:xfrm>
            <a:prstGeom prst="line">
              <a:avLst/>
            </a:prstGeom>
          </p:spPr>
          <p:style>
            <a:lnRef idx="1">
              <a:schemeClr val="accent4"/>
            </a:lnRef>
            <a:fillRef idx="0">
              <a:schemeClr val="accent4"/>
            </a:fillRef>
            <a:effectRef idx="0">
              <a:schemeClr val="accent4"/>
            </a:effectRef>
            <a:fontRef idx="minor">
              <a:schemeClr val="tx1"/>
            </a:fontRef>
          </p:style>
        </p:cxnSp>
        <p:sp>
          <p:nvSpPr>
            <p:cNvPr id="9" name="Textfeld 8">
              <a:extLst>
                <a:ext uri="{FF2B5EF4-FFF2-40B4-BE49-F238E27FC236}">
                  <a16:creationId xmlns:a16="http://schemas.microsoft.com/office/drawing/2014/main" id="{01DF6B55-1BF7-771D-24FE-A95B3F904F98}"/>
                </a:ext>
              </a:extLst>
            </p:cNvPr>
            <p:cNvSpPr txBox="1"/>
            <p:nvPr/>
          </p:nvSpPr>
          <p:spPr>
            <a:xfrm>
              <a:off x="728546" y="2141533"/>
              <a:ext cx="2111297" cy="369332"/>
            </a:xfrm>
            <a:prstGeom prst="rect">
              <a:avLst/>
            </a:prstGeom>
            <a:noFill/>
          </p:spPr>
          <p:txBody>
            <a:bodyPr wrap="square" rtlCol="0">
              <a:spAutoFit/>
            </a:bodyPr>
            <a:lstStyle/>
            <a:p>
              <a:r>
                <a:rPr lang="de-DE" dirty="0">
                  <a:solidFill>
                    <a:schemeClr val="accent4"/>
                  </a:solidFill>
                </a:rPr>
                <a:t>Empfehlungen</a:t>
              </a:r>
            </a:p>
          </p:txBody>
        </p:sp>
        <p:sp>
          <p:nvSpPr>
            <p:cNvPr id="10" name="Rechteck: abgerundete Ecken 9">
              <a:extLst>
                <a:ext uri="{FF2B5EF4-FFF2-40B4-BE49-F238E27FC236}">
                  <a16:creationId xmlns:a16="http://schemas.microsoft.com/office/drawing/2014/main" id="{B5A21203-CD01-E971-8B4C-3D26067980D4}"/>
                </a:ext>
              </a:extLst>
            </p:cNvPr>
            <p:cNvSpPr/>
            <p:nvPr/>
          </p:nvSpPr>
          <p:spPr>
            <a:xfrm>
              <a:off x="5846956" y="1621617"/>
              <a:ext cx="2111297" cy="765713"/>
            </a:xfrm>
            <a:prstGeom prst="roundRect">
              <a:avLst/>
            </a:prstGeom>
            <a:solidFill>
              <a:schemeClr val="accent2">
                <a:lumMod val="75000"/>
              </a:schemeClr>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UN-CRPD (2007)</a:t>
              </a:r>
            </a:p>
          </p:txBody>
        </p:sp>
        <p:cxnSp>
          <p:nvCxnSpPr>
            <p:cNvPr id="11" name="Gerader Verbinder 10">
              <a:extLst>
                <a:ext uri="{FF2B5EF4-FFF2-40B4-BE49-F238E27FC236}">
                  <a16:creationId xmlns:a16="http://schemas.microsoft.com/office/drawing/2014/main" id="{7D796E11-52E6-7C5C-9563-93315C0B7A34}"/>
                </a:ext>
              </a:extLst>
            </p:cNvPr>
            <p:cNvCxnSpPr/>
            <p:nvPr/>
          </p:nvCxnSpPr>
          <p:spPr>
            <a:xfrm>
              <a:off x="758282" y="3768707"/>
              <a:ext cx="10727474" cy="0"/>
            </a:xfrm>
            <a:prstGeom prst="line">
              <a:avLst/>
            </a:prstGeom>
          </p:spPr>
          <p:style>
            <a:lnRef idx="1">
              <a:schemeClr val="accent4"/>
            </a:lnRef>
            <a:fillRef idx="0">
              <a:schemeClr val="accent4"/>
            </a:fillRef>
            <a:effectRef idx="0">
              <a:schemeClr val="accent4"/>
            </a:effectRef>
            <a:fontRef idx="minor">
              <a:schemeClr val="tx1"/>
            </a:fontRef>
          </p:style>
        </p:cxnSp>
        <p:sp>
          <p:nvSpPr>
            <p:cNvPr id="12" name="Textfeld 11">
              <a:extLst>
                <a:ext uri="{FF2B5EF4-FFF2-40B4-BE49-F238E27FC236}">
                  <a16:creationId xmlns:a16="http://schemas.microsoft.com/office/drawing/2014/main" id="{D8D32B83-192B-69C9-405B-90662D95E297}"/>
                </a:ext>
              </a:extLst>
            </p:cNvPr>
            <p:cNvSpPr txBox="1"/>
            <p:nvPr/>
          </p:nvSpPr>
          <p:spPr>
            <a:xfrm>
              <a:off x="728546" y="3359829"/>
              <a:ext cx="2111297" cy="369332"/>
            </a:xfrm>
            <a:prstGeom prst="rect">
              <a:avLst/>
            </a:prstGeom>
            <a:noFill/>
          </p:spPr>
          <p:txBody>
            <a:bodyPr wrap="square" rtlCol="0">
              <a:spAutoFit/>
            </a:bodyPr>
            <a:lstStyle/>
            <a:p>
              <a:r>
                <a:rPr lang="de-DE" dirty="0">
                  <a:solidFill>
                    <a:schemeClr val="accent4"/>
                  </a:solidFill>
                </a:rPr>
                <a:t>Gesetze EU</a:t>
              </a:r>
            </a:p>
          </p:txBody>
        </p:sp>
        <p:sp>
          <p:nvSpPr>
            <p:cNvPr id="13" name="Rechteck: abgerundete Ecken 12">
              <a:extLst>
                <a:ext uri="{FF2B5EF4-FFF2-40B4-BE49-F238E27FC236}">
                  <a16:creationId xmlns:a16="http://schemas.microsoft.com/office/drawing/2014/main" id="{A1C5F0D1-5463-0D96-0418-2FD72E824F28}"/>
                </a:ext>
              </a:extLst>
            </p:cNvPr>
            <p:cNvSpPr/>
            <p:nvPr/>
          </p:nvSpPr>
          <p:spPr>
            <a:xfrm>
              <a:off x="4517911" y="2835932"/>
              <a:ext cx="2111297" cy="765713"/>
            </a:xfrm>
            <a:prstGeom prst="roundRect">
              <a:avLst/>
            </a:prstGeom>
            <a:solidFill>
              <a:srgbClr val="C00000"/>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WAD (2016)</a:t>
              </a:r>
            </a:p>
          </p:txBody>
        </p:sp>
        <p:cxnSp>
          <p:nvCxnSpPr>
            <p:cNvPr id="14" name="Gerader Verbinder 13">
              <a:extLst>
                <a:ext uri="{FF2B5EF4-FFF2-40B4-BE49-F238E27FC236}">
                  <a16:creationId xmlns:a16="http://schemas.microsoft.com/office/drawing/2014/main" id="{9948DEE6-BB5F-309D-6E4C-C18ED9E3AF18}"/>
                </a:ext>
              </a:extLst>
            </p:cNvPr>
            <p:cNvCxnSpPr/>
            <p:nvPr/>
          </p:nvCxnSpPr>
          <p:spPr>
            <a:xfrm>
              <a:off x="758282" y="4990856"/>
              <a:ext cx="10727474" cy="0"/>
            </a:xfrm>
            <a:prstGeom prst="line">
              <a:avLst/>
            </a:prstGeom>
          </p:spPr>
          <p:style>
            <a:lnRef idx="1">
              <a:schemeClr val="accent4"/>
            </a:lnRef>
            <a:fillRef idx="0">
              <a:schemeClr val="accent4"/>
            </a:fillRef>
            <a:effectRef idx="0">
              <a:schemeClr val="accent4"/>
            </a:effectRef>
            <a:fontRef idx="minor">
              <a:schemeClr val="tx1"/>
            </a:fontRef>
          </p:style>
        </p:cxnSp>
        <p:sp>
          <p:nvSpPr>
            <p:cNvPr id="15" name="Textfeld 14">
              <a:extLst>
                <a:ext uri="{FF2B5EF4-FFF2-40B4-BE49-F238E27FC236}">
                  <a16:creationId xmlns:a16="http://schemas.microsoft.com/office/drawing/2014/main" id="{4493D6C0-E26D-143A-E9C3-8CF00968E950}"/>
                </a:ext>
              </a:extLst>
            </p:cNvPr>
            <p:cNvSpPr txBox="1"/>
            <p:nvPr/>
          </p:nvSpPr>
          <p:spPr>
            <a:xfrm>
              <a:off x="728546" y="4581978"/>
              <a:ext cx="2356625" cy="369332"/>
            </a:xfrm>
            <a:prstGeom prst="rect">
              <a:avLst/>
            </a:prstGeom>
            <a:noFill/>
          </p:spPr>
          <p:txBody>
            <a:bodyPr wrap="square" rtlCol="0">
              <a:spAutoFit/>
            </a:bodyPr>
            <a:lstStyle/>
            <a:p>
              <a:r>
                <a:rPr lang="de-DE" dirty="0">
                  <a:solidFill>
                    <a:schemeClr val="accent4"/>
                  </a:solidFill>
                </a:rPr>
                <a:t>Gesetze D</a:t>
              </a:r>
            </a:p>
          </p:txBody>
        </p:sp>
        <p:sp>
          <p:nvSpPr>
            <p:cNvPr id="16" name="Rechteck: abgerundete Ecken 15">
              <a:extLst>
                <a:ext uri="{FF2B5EF4-FFF2-40B4-BE49-F238E27FC236}">
                  <a16:creationId xmlns:a16="http://schemas.microsoft.com/office/drawing/2014/main" id="{75FA19ED-04DC-635F-29DD-CA7CFE2D532A}"/>
                </a:ext>
              </a:extLst>
            </p:cNvPr>
            <p:cNvSpPr/>
            <p:nvPr/>
          </p:nvSpPr>
          <p:spPr>
            <a:xfrm>
              <a:off x="5244791" y="4046558"/>
              <a:ext cx="1538869" cy="765713"/>
            </a:xfrm>
            <a:prstGeom prst="roundRect">
              <a:avLst/>
            </a:prstGeom>
            <a:solidFill>
              <a:srgbClr val="C00000"/>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BGG (2018)</a:t>
              </a:r>
            </a:p>
          </p:txBody>
        </p:sp>
        <p:cxnSp>
          <p:nvCxnSpPr>
            <p:cNvPr id="17" name="Gerader Verbinder 16">
              <a:extLst>
                <a:ext uri="{FF2B5EF4-FFF2-40B4-BE49-F238E27FC236}">
                  <a16:creationId xmlns:a16="http://schemas.microsoft.com/office/drawing/2014/main" id="{51BDB63F-147C-3630-F7AA-ACF5CFBFFA08}"/>
                </a:ext>
              </a:extLst>
            </p:cNvPr>
            <p:cNvCxnSpPr/>
            <p:nvPr/>
          </p:nvCxnSpPr>
          <p:spPr>
            <a:xfrm>
              <a:off x="758282" y="6173458"/>
              <a:ext cx="10727474" cy="0"/>
            </a:xfrm>
            <a:prstGeom prst="line">
              <a:avLst/>
            </a:prstGeom>
          </p:spPr>
          <p:style>
            <a:lnRef idx="1">
              <a:schemeClr val="accent4"/>
            </a:lnRef>
            <a:fillRef idx="0">
              <a:schemeClr val="accent4"/>
            </a:fillRef>
            <a:effectRef idx="0">
              <a:schemeClr val="accent4"/>
            </a:effectRef>
            <a:fontRef idx="minor">
              <a:schemeClr val="tx1"/>
            </a:fontRef>
          </p:style>
        </p:cxnSp>
        <p:sp>
          <p:nvSpPr>
            <p:cNvPr id="18" name="Textfeld 17">
              <a:extLst>
                <a:ext uri="{FF2B5EF4-FFF2-40B4-BE49-F238E27FC236}">
                  <a16:creationId xmlns:a16="http://schemas.microsoft.com/office/drawing/2014/main" id="{2FB2BA24-3B72-7577-79C4-0D799DBB3D6D}"/>
                </a:ext>
              </a:extLst>
            </p:cNvPr>
            <p:cNvSpPr txBox="1"/>
            <p:nvPr/>
          </p:nvSpPr>
          <p:spPr>
            <a:xfrm>
              <a:off x="728546" y="5764580"/>
              <a:ext cx="2111297" cy="369332"/>
            </a:xfrm>
            <a:prstGeom prst="rect">
              <a:avLst/>
            </a:prstGeom>
            <a:noFill/>
          </p:spPr>
          <p:txBody>
            <a:bodyPr wrap="square" rtlCol="0">
              <a:spAutoFit/>
            </a:bodyPr>
            <a:lstStyle/>
            <a:p>
              <a:r>
                <a:rPr lang="de-DE" dirty="0">
                  <a:solidFill>
                    <a:schemeClr val="accent4"/>
                  </a:solidFill>
                </a:rPr>
                <a:t>Standards</a:t>
              </a:r>
            </a:p>
          </p:txBody>
        </p:sp>
        <p:sp>
          <p:nvSpPr>
            <p:cNvPr id="19" name="Rechteck: abgerundete Ecken 18">
              <a:extLst>
                <a:ext uri="{FF2B5EF4-FFF2-40B4-BE49-F238E27FC236}">
                  <a16:creationId xmlns:a16="http://schemas.microsoft.com/office/drawing/2014/main" id="{602A8F8C-B34F-1CF8-181A-855942A5BBF8}"/>
                </a:ext>
              </a:extLst>
            </p:cNvPr>
            <p:cNvSpPr/>
            <p:nvPr/>
          </p:nvSpPr>
          <p:spPr>
            <a:xfrm>
              <a:off x="7222274" y="5244663"/>
              <a:ext cx="2111297" cy="765713"/>
            </a:xfrm>
            <a:prstGeom prst="roundRect">
              <a:avLst/>
            </a:prstGeom>
            <a:solidFill>
              <a:schemeClr val="accent6">
                <a:lumMod val="75000"/>
              </a:schemeClr>
            </a:solidFill>
            <a:ln w="7620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EN 301 549 (2021)</a:t>
              </a:r>
            </a:p>
          </p:txBody>
        </p:sp>
        <p:sp>
          <p:nvSpPr>
            <p:cNvPr id="20" name="Rechteck: abgerundete Ecken 19">
              <a:extLst>
                <a:ext uri="{FF2B5EF4-FFF2-40B4-BE49-F238E27FC236}">
                  <a16:creationId xmlns:a16="http://schemas.microsoft.com/office/drawing/2014/main" id="{74D3FC82-6A15-9B05-3C52-89FC45EB49AC}"/>
                </a:ext>
              </a:extLst>
            </p:cNvPr>
            <p:cNvSpPr/>
            <p:nvPr/>
          </p:nvSpPr>
          <p:spPr>
            <a:xfrm>
              <a:off x="7222273" y="2844034"/>
              <a:ext cx="2111297" cy="765713"/>
            </a:xfrm>
            <a:prstGeom prst="roundRect">
              <a:avLst/>
            </a:prstGeom>
            <a:solidFill>
              <a:srgbClr val="C00000"/>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EAA (2019)</a:t>
              </a:r>
            </a:p>
          </p:txBody>
        </p:sp>
        <p:sp>
          <p:nvSpPr>
            <p:cNvPr id="21" name="Rechteck: abgerundete Ecken 20">
              <a:extLst>
                <a:ext uri="{FF2B5EF4-FFF2-40B4-BE49-F238E27FC236}">
                  <a16:creationId xmlns:a16="http://schemas.microsoft.com/office/drawing/2014/main" id="{163FC071-695C-42B6-1E50-40849B3636ED}"/>
                </a:ext>
              </a:extLst>
            </p:cNvPr>
            <p:cNvSpPr/>
            <p:nvPr/>
          </p:nvSpPr>
          <p:spPr>
            <a:xfrm>
              <a:off x="4517911" y="5244662"/>
              <a:ext cx="2111297" cy="765713"/>
            </a:xfrm>
            <a:prstGeom prst="roundRect">
              <a:avLst/>
            </a:prstGeom>
            <a:solidFill>
              <a:schemeClr val="accent6">
                <a:lumMod val="75000"/>
              </a:schemeClr>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WCAG 2.1 (2018)</a:t>
              </a:r>
            </a:p>
          </p:txBody>
        </p:sp>
        <p:sp>
          <p:nvSpPr>
            <p:cNvPr id="22" name="Rechteck: abgerundete Ecken 21">
              <a:extLst>
                <a:ext uri="{FF2B5EF4-FFF2-40B4-BE49-F238E27FC236}">
                  <a16:creationId xmlns:a16="http://schemas.microsoft.com/office/drawing/2014/main" id="{E6690079-543E-DA9E-F344-9AA91EF8E41A}"/>
                </a:ext>
              </a:extLst>
            </p:cNvPr>
            <p:cNvSpPr/>
            <p:nvPr/>
          </p:nvSpPr>
          <p:spPr>
            <a:xfrm>
              <a:off x="3397406" y="4046558"/>
              <a:ext cx="1538869" cy="765713"/>
            </a:xfrm>
            <a:prstGeom prst="roundRect">
              <a:avLst/>
            </a:prstGeom>
            <a:solidFill>
              <a:srgbClr val="C00000"/>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GG Art. 3 (3) (1994)</a:t>
              </a:r>
            </a:p>
          </p:txBody>
        </p:sp>
        <p:sp>
          <p:nvSpPr>
            <p:cNvPr id="23" name="Rechteck: abgerundete Ecken 22">
              <a:extLst>
                <a:ext uri="{FF2B5EF4-FFF2-40B4-BE49-F238E27FC236}">
                  <a16:creationId xmlns:a16="http://schemas.microsoft.com/office/drawing/2014/main" id="{DEDED86C-A14E-0A2A-7180-CC6410051B37}"/>
                </a:ext>
              </a:extLst>
            </p:cNvPr>
            <p:cNvSpPr/>
            <p:nvPr/>
          </p:nvSpPr>
          <p:spPr>
            <a:xfrm>
              <a:off x="7092176" y="4062060"/>
              <a:ext cx="1538869" cy="765713"/>
            </a:xfrm>
            <a:prstGeom prst="roundRect">
              <a:avLst/>
            </a:prstGeom>
            <a:solidFill>
              <a:srgbClr val="C00000"/>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BITV 2.0 (2019)</a:t>
              </a:r>
            </a:p>
          </p:txBody>
        </p:sp>
        <p:sp>
          <p:nvSpPr>
            <p:cNvPr id="24" name="Rechteck: abgerundete Ecken 23">
              <a:extLst>
                <a:ext uri="{FF2B5EF4-FFF2-40B4-BE49-F238E27FC236}">
                  <a16:creationId xmlns:a16="http://schemas.microsoft.com/office/drawing/2014/main" id="{1B9B5A6E-799A-B507-80C4-91051A7DE42E}"/>
                </a:ext>
              </a:extLst>
            </p:cNvPr>
            <p:cNvSpPr/>
            <p:nvPr/>
          </p:nvSpPr>
          <p:spPr>
            <a:xfrm>
              <a:off x="8939560" y="4046843"/>
              <a:ext cx="1538869" cy="765713"/>
            </a:xfrm>
            <a:prstGeom prst="roundRect">
              <a:avLst/>
            </a:prstGeom>
            <a:solidFill>
              <a:srgbClr val="C00000"/>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BFSG (2021)</a:t>
              </a:r>
            </a:p>
          </p:txBody>
        </p:sp>
      </p:grpSp>
      <p:sp>
        <p:nvSpPr>
          <p:cNvPr id="25" name="Textplatzhalter 3">
            <a:extLst>
              <a:ext uri="{FF2B5EF4-FFF2-40B4-BE49-F238E27FC236}">
                <a16:creationId xmlns:a16="http://schemas.microsoft.com/office/drawing/2014/main" id="{AAFF6CF3-7986-F9BF-CC50-6BA8BE013C3F}"/>
              </a:ext>
            </a:extLst>
          </p:cNvPr>
          <p:cNvSpPr>
            <a:spLocks noGrp="1"/>
          </p:cNvSpPr>
          <p:nvPr>
            <p:ph type="body" sz="quarter" idx="13"/>
          </p:nvPr>
        </p:nvSpPr>
        <p:spPr>
          <a:xfrm>
            <a:off x="565149" y="6390270"/>
            <a:ext cx="11062278" cy="376288"/>
          </a:xfrm>
        </p:spPr>
        <p:txBody>
          <a:bodyPr>
            <a:normAutofit fontScale="92500" lnSpcReduction="10000"/>
          </a:bodyPr>
          <a:lstStyle/>
          <a:p>
            <a:r>
              <a:rPr lang="de-DE" dirty="0"/>
              <a:t>Anmerkung: Die Jahreszahlen in Klammern beziehen sich auf die letzte Revision.</a:t>
            </a:r>
          </a:p>
        </p:txBody>
      </p:sp>
      <p:sp>
        <p:nvSpPr>
          <p:cNvPr id="3" name="Foliennummernplatzhalter 2">
            <a:extLst>
              <a:ext uri="{FF2B5EF4-FFF2-40B4-BE49-F238E27FC236}">
                <a16:creationId xmlns:a16="http://schemas.microsoft.com/office/drawing/2014/main" id="{4840048E-BF56-2643-183C-50F8CC75043E}"/>
              </a:ext>
              <a:ext uri="{C183D7F6-B498-43B3-948B-1728B52AA6E4}">
                <adec:decorative xmlns:adec="http://schemas.microsoft.com/office/drawing/2017/decorative" val="1"/>
              </a:ext>
            </a:extLst>
          </p:cNvPr>
          <p:cNvSpPr>
            <a:spLocks noGrp="1"/>
          </p:cNvSpPr>
          <p:nvPr>
            <p:ph type="sldNum" sz="quarter" idx="12"/>
          </p:nvPr>
        </p:nvSpPr>
        <p:spPr/>
        <p:txBody>
          <a:bodyPr/>
          <a:lstStyle/>
          <a:p>
            <a:fld id="{935305CA-DCC9-4948-BD69-6E7F4002ACB5}" type="slidenum">
              <a:rPr lang="de-DE" smtClean="0"/>
              <a:pPr/>
              <a:t>25</a:t>
            </a:fld>
            <a:endParaRPr lang="de-DE" dirty="0"/>
          </a:p>
        </p:txBody>
      </p:sp>
      <p:sp>
        <p:nvSpPr>
          <p:cNvPr id="4" name="Denkblase: wolkenförmig 3">
            <a:extLst>
              <a:ext uri="{FF2B5EF4-FFF2-40B4-BE49-F238E27FC236}">
                <a16:creationId xmlns:a16="http://schemas.microsoft.com/office/drawing/2014/main" id="{7A0BE9F9-48B7-69EB-4988-A9B33B7BD970}"/>
              </a:ext>
            </a:extLst>
          </p:cNvPr>
          <p:cNvSpPr/>
          <p:nvPr/>
        </p:nvSpPr>
        <p:spPr>
          <a:xfrm>
            <a:off x="2656298" y="3569931"/>
            <a:ext cx="4269442" cy="1691888"/>
          </a:xfrm>
          <a:prstGeom prst="cloudCallout">
            <a:avLst>
              <a:gd name="adj1" fmla="val 58695"/>
              <a:gd name="adj2" fmla="val 54156"/>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a:t>Europäische Union: European Norm 301 549</a:t>
            </a:r>
          </a:p>
        </p:txBody>
      </p:sp>
    </p:spTree>
    <p:extLst>
      <p:ext uri="{BB962C8B-B14F-4D97-AF65-F5344CB8AC3E}">
        <p14:creationId xmlns:p14="http://schemas.microsoft.com/office/powerpoint/2010/main" val="155385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7310CB1-25CB-76B2-D53F-FE4241F8A172}"/>
              </a:ext>
            </a:extLst>
          </p:cNvPr>
          <p:cNvSpPr>
            <a:spLocks noGrp="1"/>
          </p:cNvSpPr>
          <p:nvPr>
            <p:ph type="title"/>
          </p:nvPr>
        </p:nvSpPr>
        <p:spPr/>
        <p:txBody>
          <a:bodyPr>
            <a:normAutofit/>
          </a:bodyPr>
          <a:lstStyle/>
          <a:p>
            <a:r>
              <a:rPr lang="de-DE" dirty="0"/>
              <a:t>EN 301 549 (2021)</a:t>
            </a:r>
          </a:p>
        </p:txBody>
      </p:sp>
      <p:sp>
        <p:nvSpPr>
          <p:cNvPr id="5" name="Inhaltsplatzhalter 4">
            <a:extLst>
              <a:ext uri="{FF2B5EF4-FFF2-40B4-BE49-F238E27FC236}">
                <a16:creationId xmlns:a16="http://schemas.microsoft.com/office/drawing/2014/main" id="{226CE135-0FFB-2F0C-6134-E571825A0512}"/>
              </a:ext>
            </a:extLst>
          </p:cNvPr>
          <p:cNvSpPr>
            <a:spLocks noGrp="1"/>
          </p:cNvSpPr>
          <p:nvPr>
            <p:ph sz="half" idx="1"/>
          </p:nvPr>
        </p:nvSpPr>
        <p:spPr>
          <a:xfrm>
            <a:off x="564573" y="1676400"/>
            <a:ext cx="5455227" cy="5130800"/>
          </a:xfrm>
        </p:spPr>
        <p:txBody>
          <a:bodyPr>
            <a:normAutofit/>
          </a:bodyPr>
          <a:lstStyle/>
          <a:p>
            <a:pPr marL="0" indent="0">
              <a:buNone/>
            </a:pPr>
            <a:r>
              <a:rPr lang="de-DE" b="1" dirty="0"/>
              <a:t>Barrierefreiheitsanforderungen für IKT-Produkte und –Dienstleistungen</a:t>
            </a:r>
          </a:p>
          <a:p>
            <a:pPr marL="0" indent="0">
              <a:buNone/>
            </a:pPr>
            <a:r>
              <a:rPr lang="de-DE" dirty="0"/>
              <a:t>Von CEN, CENELEC und ETSI im Auftrag der Europäischen Kommission entwickelt.</a:t>
            </a:r>
          </a:p>
          <a:p>
            <a:pPr marL="0" indent="0">
              <a:buNone/>
            </a:pPr>
            <a:r>
              <a:rPr lang="de-DE" dirty="0"/>
              <a:t>Zurzeit harmonisierte Version 3.2.1 in 2021 veröffentlicht.</a:t>
            </a:r>
          </a:p>
          <a:p>
            <a:endParaRPr lang="de-DE" dirty="0"/>
          </a:p>
          <a:p>
            <a:endParaRPr lang="de-DE" dirty="0"/>
          </a:p>
        </p:txBody>
      </p:sp>
      <p:sp>
        <p:nvSpPr>
          <p:cNvPr id="7" name="Inhaltsplatzhalter 6">
            <a:extLst>
              <a:ext uri="{FF2B5EF4-FFF2-40B4-BE49-F238E27FC236}">
                <a16:creationId xmlns:a16="http://schemas.microsoft.com/office/drawing/2014/main" id="{403F8303-59AC-43DB-6BE5-8BD3D46F7FC2}"/>
              </a:ext>
            </a:extLst>
          </p:cNvPr>
          <p:cNvSpPr>
            <a:spLocks noGrp="1"/>
          </p:cNvSpPr>
          <p:nvPr>
            <p:ph sz="half" idx="2"/>
          </p:nvPr>
        </p:nvSpPr>
        <p:spPr>
          <a:xfrm>
            <a:off x="6172200" y="1676400"/>
            <a:ext cx="5455226" cy="5130800"/>
          </a:xfrm>
        </p:spPr>
        <p:txBody>
          <a:bodyPr>
            <a:normAutofit fontScale="70000" lnSpcReduction="20000"/>
          </a:bodyPr>
          <a:lstStyle/>
          <a:p>
            <a:pPr marL="0" indent="0">
              <a:buNone/>
            </a:pPr>
            <a:r>
              <a:rPr lang="de-DE" b="1" dirty="0"/>
              <a:t>Struktur:</a:t>
            </a:r>
          </a:p>
          <a:p>
            <a:r>
              <a:rPr lang="de-DE" dirty="0"/>
              <a:t>Kap. 4 Funktionale Leistungsfähigkeit</a:t>
            </a:r>
          </a:p>
          <a:p>
            <a:r>
              <a:rPr lang="de-DE" dirty="0"/>
              <a:t>Kap. 5 Allgemeine Anforderungen</a:t>
            </a:r>
          </a:p>
          <a:p>
            <a:r>
              <a:rPr lang="de-DE" dirty="0"/>
              <a:t>Kap. 6 IKT mit Zweiwege-Sprachkommunikation</a:t>
            </a:r>
          </a:p>
          <a:p>
            <a:r>
              <a:rPr lang="de-DE" dirty="0"/>
              <a:t>Kap. 7 IKT mit Videofähigkeiten </a:t>
            </a:r>
          </a:p>
          <a:p>
            <a:r>
              <a:rPr lang="de-DE" dirty="0"/>
              <a:t>Kap. 8 Hardware</a:t>
            </a:r>
          </a:p>
          <a:p>
            <a:r>
              <a:rPr lang="de-DE" dirty="0"/>
              <a:t>Kap. 9 Web</a:t>
            </a:r>
          </a:p>
          <a:p>
            <a:r>
              <a:rPr lang="de-DE" dirty="0"/>
              <a:t>Kap. 10 Nicht-Web-Dokumente</a:t>
            </a:r>
          </a:p>
          <a:p>
            <a:r>
              <a:rPr lang="de-DE" dirty="0"/>
              <a:t>Kap. 11 Software</a:t>
            </a:r>
          </a:p>
          <a:p>
            <a:r>
              <a:rPr lang="de-DE" dirty="0"/>
              <a:t>Kap. 12 Dokumentation u. unterstütz. Dienste</a:t>
            </a:r>
          </a:p>
          <a:p>
            <a:r>
              <a:rPr lang="de-DE" dirty="0"/>
              <a:t>Kap. 13 IKT mit Zugang zu Vermittlungs- oder Notrufdiensten</a:t>
            </a:r>
          </a:p>
          <a:p>
            <a:endParaRPr lang="de-DE" dirty="0"/>
          </a:p>
        </p:txBody>
      </p:sp>
      <p:sp>
        <p:nvSpPr>
          <p:cNvPr id="9" name="Foliennummernplatzhalter 8">
            <a:extLst>
              <a:ext uri="{FF2B5EF4-FFF2-40B4-BE49-F238E27FC236}">
                <a16:creationId xmlns:a16="http://schemas.microsoft.com/office/drawing/2014/main" id="{2FBA12A4-1CBC-2A34-EC74-02C4F295904D}"/>
              </a:ext>
              <a:ext uri="{C183D7F6-B498-43B3-948B-1728B52AA6E4}">
                <adec:decorative xmlns:adec="http://schemas.microsoft.com/office/drawing/2017/decorative" val="1"/>
              </a:ext>
            </a:extLst>
          </p:cNvPr>
          <p:cNvSpPr>
            <a:spLocks noGrp="1"/>
          </p:cNvSpPr>
          <p:nvPr>
            <p:ph type="sldNum" sz="quarter" idx="12"/>
          </p:nvPr>
        </p:nvSpPr>
        <p:spPr/>
        <p:txBody>
          <a:bodyPr/>
          <a:lstStyle/>
          <a:p>
            <a:fld id="{935305CA-DCC9-4948-BD69-6E7F4002ACB5}" type="slidenum">
              <a:rPr lang="de-DE" smtClean="0"/>
              <a:pPr/>
              <a:t>26</a:t>
            </a:fld>
            <a:endParaRPr lang="de-DE" dirty="0"/>
          </a:p>
        </p:txBody>
      </p:sp>
    </p:spTree>
    <p:extLst>
      <p:ext uri="{BB962C8B-B14F-4D97-AF65-F5344CB8AC3E}">
        <p14:creationId xmlns:p14="http://schemas.microsoft.com/office/powerpoint/2010/main" val="3221396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D09400-A5BE-4470-A7C9-678664729274}"/>
              </a:ext>
            </a:extLst>
          </p:cNvPr>
          <p:cNvSpPr>
            <a:spLocks noGrp="1"/>
          </p:cNvSpPr>
          <p:nvPr>
            <p:ph type="title"/>
          </p:nvPr>
        </p:nvSpPr>
        <p:spPr/>
        <p:txBody>
          <a:bodyPr/>
          <a:lstStyle/>
          <a:p>
            <a:r>
              <a:rPr lang="de-DE" dirty="0"/>
              <a:t>12</a:t>
            </a:r>
            <a:r>
              <a:rPr lang="de-DE" b="1" dirty="0">
                <a:solidFill>
                  <a:schemeClr val="accent4">
                    <a:lumMod val="60000"/>
                    <a:lumOff val="40000"/>
                  </a:schemeClr>
                </a:solidFill>
              </a:rPr>
              <a:t>+1</a:t>
            </a:r>
            <a:r>
              <a:rPr lang="de-DE" dirty="0"/>
              <a:t> Regeln</a:t>
            </a:r>
          </a:p>
        </p:txBody>
      </p:sp>
      <p:sp>
        <p:nvSpPr>
          <p:cNvPr id="5" name="Inhaltsplatzhalter 4">
            <a:extLst>
              <a:ext uri="{FF2B5EF4-FFF2-40B4-BE49-F238E27FC236}">
                <a16:creationId xmlns:a16="http://schemas.microsoft.com/office/drawing/2014/main" id="{94D909C1-AC7E-48D0-9F4E-CD771EBC4679}"/>
              </a:ext>
            </a:extLst>
          </p:cNvPr>
          <p:cNvSpPr>
            <a:spLocks noGrp="1"/>
          </p:cNvSpPr>
          <p:nvPr>
            <p:ph sz="half" idx="1"/>
          </p:nvPr>
        </p:nvSpPr>
        <p:spPr/>
        <p:txBody>
          <a:bodyPr>
            <a:normAutofit fontScale="77500" lnSpcReduction="20000"/>
          </a:bodyPr>
          <a:lstStyle/>
          <a:p>
            <a:pPr marL="514350" indent="-514350">
              <a:buFont typeface="+mj-lt"/>
              <a:buAutoNum type="arabicParenBoth"/>
            </a:pPr>
            <a:r>
              <a:rPr lang="de-DE" dirty="0"/>
              <a:t>Struktur und Semantik klar vorgeben</a:t>
            </a:r>
          </a:p>
          <a:p>
            <a:pPr marL="514350" indent="-514350">
              <a:buFont typeface="+mj-lt"/>
              <a:buAutoNum type="arabicParenBoth"/>
            </a:pPr>
            <a:r>
              <a:rPr lang="de-DE" dirty="0"/>
              <a:t>Navigation und Orientierung erleichtern</a:t>
            </a:r>
          </a:p>
          <a:p>
            <a:pPr marL="514350" indent="-514350">
              <a:buFont typeface="+mj-lt"/>
              <a:buAutoNum type="arabicParenBoth"/>
            </a:pPr>
            <a:r>
              <a:rPr lang="de-DE" dirty="0"/>
              <a:t>Tastatur-Bedienung unterstützen</a:t>
            </a:r>
          </a:p>
          <a:p>
            <a:pPr marL="514350" indent="-514350">
              <a:buFont typeface="+mj-lt"/>
              <a:buAutoNum type="arabicParenBoth"/>
            </a:pPr>
            <a:r>
              <a:rPr lang="de-DE" dirty="0"/>
              <a:t>Textalternativen anbieten	</a:t>
            </a:r>
          </a:p>
          <a:p>
            <a:pPr marL="514350" indent="-514350">
              <a:buFont typeface="+mj-lt"/>
              <a:buAutoNum type="arabicParenBoth"/>
            </a:pPr>
            <a:r>
              <a:rPr lang="de-DE" dirty="0"/>
              <a:t>Untertitel &amp; Audiodeskription für Videos anbieten	</a:t>
            </a:r>
          </a:p>
          <a:p>
            <a:pPr marL="514350" indent="-514350">
              <a:buFont typeface="+mj-lt"/>
              <a:buAutoNum type="arabicParenBoth"/>
            </a:pPr>
            <a:r>
              <a:rPr lang="de-DE" dirty="0"/>
              <a:t>Farbeinsatz &amp; Testgestaltung  bedenken</a:t>
            </a:r>
          </a:p>
          <a:p>
            <a:pPr marL="514350" indent="-514350">
              <a:buFont typeface="+mj-lt"/>
              <a:buAutoNum type="arabicParenBoth"/>
            </a:pPr>
            <a:r>
              <a:rPr lang="de-DE" dirty="0"/>
              <a:t>Animationen, Ablenkungen, Flackern, Timeouts &amp; Unterbrechungen vermeiden</a:t>
            </a:r>
          </a:p>
          <a:p>
            <a:endParaRPr lang="de-DE" dirty="0"/>
          </a:p>
        </p:txBody>
      </p:sp>
      <p:sp>
        <p:nvSpPr>
          <p:cNvPr id="6" name="Inhaltsplatzhalter 5">
            <a:extLst>
              <a:ext uri="{FF2B5EF4-FFF2-40B4-BE49-F238E27FC236}">
                <a16:creationId xmlns:a16="http://schemas.microsoft.com/office/drawing/2014/main" id="{9D2D4513-8C89-451E-8B4B-3B312E77D8D3}"/>
              </a:ext>
            </a:extLst>
          </p:cNvPr>
          <p:cNvSpPr>
            <a:spLocks noGrp="1"/>
          </p:cNvSpPr>
          <p:nvPr>
            <p:ph sz="half" idx="2"/>
          </p:nvPr>
        </p:nvSpPr>
        <p:spPr/>
        <p:txBody>
          <a:bodyPr>
            <a:normAutofit fontScale="77500" lnSpcReduction="20000"/>
          </a:bodyPr>
          <a:lstStyle/>
          <a:p>
            <a:pPr marL="514350" indent="-514350">
              <a:buFont typeface="+mj-lt"/>
              <a:buAutoNum type="arabicParenBoth" startAt="8"/>
            </a:pPr>
            <a:r>
              <a:rPr lang="de-DE" dirty="0"/>
              <a:t>Formular-Eingaben erleichtern</a:t>
            </a:r>
          </a:p>
          <a:p>
            <a:pPr marL="514350" indent="-514350">
              <a:buFont typeface="+mj-lt"/>
              <a:buAutoNum type="arabicParenBoth" startAt="8"/>
            </a:pPr>
            <a:r>
              <a:rPr lang="de-DE" dirty="0"/>
              <a:t>Mobile Geräte und besondere Eingabemethoden bedenken</a:t>
            </a:r>
          </a:p>
          <a:p>
            <a:pPr marL="514350" indent="-514350">
              <a:buFont typeface="+mj-lt"/>
              <a:buAutoNum type="arabicParenBoth" startAt="8"/>
            </a:pPr>
            <a:r>
              <a:rPr lang="de-DE" dirty="0"/>
              <a:t>Kommunikation per Text, Audio &amp; Video unterstützen</a:t>
            </a:r>
          </a:p>
          <a:p>
            <a:pPr marL="514350" indent="-514350">
              <a:buFont typeface="+mj-lt"/>
              <a:buAutoNum type="arabicParenBoth" startAt="8"/>
            </a:pPr>
            <a:r>
              <a:rPr lang="de-DE" dirty="0"/>
              <a:t>Support, Dokumentationen &amp; generierte Inhalte bedenken</a:t>
            </a:r>
          </a:p>
          <a:p>
            <a:pPr marL="514350" indent="-514350">
              <a:buFont typeface="+mj-lt"/>
              <a:buAutoNum type="arabicParenBoth" startAt="8"/>
            </a:pPr>
            <a:r>
              <a:rPr lang="de-DE" dirty="0"/>
              <a:t>Barrierefreiheitsfunktionen der Plattform unterstützen</a:t>
            </a:r>
          </a:p>
          <a:p>
            <a:pPr marL="514350" indent="-514350">
              <a:buFont typeface="+mj-lt"/>
              <a:buAutoNum type="arabicParenBoth" startAt="8"/>
            </a:pPr>
            <a:r>
              <a:rPr lang="de-DE" b="1" dirty="0">
                <a:solidFill>
                  <a:schemeClr val="accent4">
                    <a:lumMod val="60000"/>
                    <a:lumOff val="40000"/>
                  </a:schemeClr>
                </a:solidFill>
              </a:rPr>
              <a:t>Zusatzforderungen der BITV &amp; zur Konformität beachten</a:t>
            </a:r>
          </a:p>
          <a:p>
            <a:endParaRPr lang="de-DE" dirty="0"/>
          </a:p>
        </p:txBody>
      </p:sp>
      <p:sp>
        <p:nvSpPr>
          <p:cNvPr id="4" name="Foliennummernplatzhalter 3">
            <a:extLst>
              <a:ext uri="{FF2B5EF4-FFF2-40B4-BE49-F238E27FC236}">
                <a16:creationId xmlns:a16="http://schemas.microsoft.com/office/drawing/2014/main" id="{29BF2E27-7343-48D4-BE17-AA941BA171D5}"/>
              </a:ext>
            </a:extLst>
          </p:cNvPr>
          <p:cNvSpPr>
            <a:spLocks noGrp="1"/>
          </p:cNvSpPr>
          <p:nvPr>
            <p:ph type="sldNum" sz="quarter" idx="12"/>
          </p:nvPr>
        </p:nvSpPr>
        <p:spPr/>
        <p:txBody>
          <a:bodyPr/>
          <a:lstStyle/>
          <a:p>
            <a:fld id="{935305CA-DCC9-4948-BD69-6E7F4002ACB5}" type="slidenum">
              <a:rPr lang="de-DE" smtClean="0"/>
              <a:pPr/>
              <a:t>27</a:t>
            </a:fld>
            <a:endParaRPr lang="de-DE" dirty="0"/>
          </a:p>
        </p:txBody>
      </p:sp>
    </p:spTree>
    <p:extLst>
      <p:ext uri="{BB962C8B-B14F-4D97-AF65-F5344CB8AC3E}">
        <p14:creationId xmlns:p14="http://schemas.microsoft.com/office/powerpoint/2010/main" val="3598067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el 3"/>
          <p:cNvSpPr>
            <a:spLocks noGrp="1"/>
          </p:cNvSpPr>
          <p:nvPr>
            <p:ph type="title"/>
          </p:nvPr>
        </p:nvSpPr>
        <p:spPr>
          <a:xfrm>
            <a:off x="838200" y="26749"/>
            <a:ext cx="10515600" cy="402254"/>
          </a:xfrm>
        </p:spPr>
        <p:txBody>
          <a:bodyPr anchor="t">
            <a:noAutofit/>
          </a:bodyPr>
          <a:lstStyle/>
          <a:p>
            <a:pPr>
              <a:lnSpc>
                <a:spcPct val="100000"/>
              </a:lnSpc>
            </a:pPr>
            <a:r>
              <a:rPr lang="de-DE" sz="1800" b="1" dirty="0"/>
              <a:t>Anforderungen der Barrierefreiheit für öffentliche Stellen in Deutschland</a:t>
            </a:r>
          </a:p>
        </p:txBody>
      </p:sp>
      <p:cxnSp>
        <p:nvCxnSpPr>
          <p:cNvPr id="22" name="Gerader Verbinder 21">
            <a:extLst>
              <a:ext uri="{C183D7F6-B498-43B3-948B-1728B52AA6E4}">
                <adec:decorative xmlns:adec="http://schemas.microsoft.com/office/drawing/2017/decorative" val="1"/>
              </a:ext>
            </a:extLst>
          </p:cNvPr>
          <p:cNvCxnSpPr>
            <a:cxnSpLocks/>
          </p:cNvCxnSpPr>
          <p:nvPr/>
        </p:nvCxnSpPr>
        <p:spPr>
          <a:xfrm>
            <a:off x="10063611" y="896599"/>
            <a:ext cx="38964" cy="63183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 name="Gruppieren 2" descr="Das Diagramm zeigt eine Zeitstrahl-Übersicht über die Anforderungen der Barrierefreiheit für öffentliche Stellen in Deutschland.  Es werden die folgenden Kategorien dargestellt.&#10;&#10;Internet (&quot;öffentliche Webseiten&quot;): &#10;- bis 23.09.2019: Anforderungen nach BITV 2.0 (siehe Fußnote 1)&#10;- 23.09.2019 - 23.09.2020: Neue Webseiten* (siehe Fußnote 2)&#10;- 23.09.2020 - 23.06.2021: Alle Webseiten* (siehe Fußnote 2)&#10;&#10;Intranet (&quot;Webseiten für geschlossene Gruppen&quot;):&#10;- bis 23.09.2019: Keine Vorschriften&#10;- ab 23.09.2019: Neue (ab 23.09.2019) oder grundlegend überarb. Webseiten* (siehe Fußnote 2)&#10;&#10;Mobile Apps:&#10;- bis 23.06.2021: Keine Vorschriften&#10;- ab 23.06.2021: Alle Apps* (siehe Fußnote 2)&#10;&#10;Erklärung Barrierefreiheit:&#10;- ab 24.09.2018: Erklärung zur Barrierefreiheit der medialen Angebote mit Rückmeldefunktion (siehe Fußnote 2)&#10;&#10;Rückmeldemechanismus:&#10;- ab 24.09.2018: Rückmeldemöglichkeit für Benutzende&#10;&#10;Überwachung:&#10;- ab 01.01.2020: Überwachungs- und Berichtsverfahren durch Bund/Länder (siehe Fußnote 2)&#10;&#10;Elektronische Verwaltungsabläufe:&#10;- zeitlich unbegrenzt: Barrierefrei nach BITV (siehe Fußnote 3)&#10;&#10;Fußnoten:&#10;* = Ausnahme im Einzelfall bei unverhältnismäßiger Belastung&#10;1 = BITV 2.0 vom 12.09.2011)&#10;2 = BITV 2.0 Änderungen vom 25.11.2016 und 21.05.2019)&#10;3 = E-Government-Gesetz – EGovG §16&#10;&#10;">
            <a:extLst>
              <a:ext uri="{FF2B5EF4-FFF2-40B4-BE49-F238E27FC236}">
                <a16:creationId xmlns:a16="http://schemas.microsoft.com/office/drawing/2014/main" id="{38C441AB-7BBB-BB98-60DE-180BC067606E}"/>
              </a:ext>
            </a:extLst>
          </p:cNvPr>
          <p:cNvGrpSpPr/>
          <p:nvPr/>
        </p:nvGrpSpPr>
        <p:grpSpPr>
          <a:xfrm>
            <a:off x="592274" y="451933"/>
            <a:ext cx="11175431" cy="6366802"/>
            <a:chOff x="592274" y="451933"/>
            <a:chExt cx="11175431" cy="6366802"/>
          </a:xfrm>
        </p:grpSpPr>
        <p:cxnSp>
          <p:nvCxnSpPr>
            <p:cNvPr id="57" name="Gerader Verbinder 56">
              <a:extLst>
                <a:ext uri="{C183D7F6-B498-43B3-948B-1728B52AA6E4}">
                  <adec:decorative xmlns:adec="http://schemas.microsoft.com/office/drawing/2017/decorative" val="1"/>
                </a:ext>
              </a:extLst>
            </p:cNvPr>
            <p:cNvCxnSpPr/>
            <p:nvPr/>
          </p:nvCxnSpPr>
          <p:spPr>
            <a:xfrm flipH="1">
              <a:off x="4468093" y="896599"/>
              <a:ext cx="6" cy="526298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a:off x="592282" y="1036877"/>
              <a:ext cx="25873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latin typeface="Calibri" panose="020F0502020204030204"/>
                  <a:ea typeface="+mn-ea"/>
                  <a:cs typeface="+mn-cs"/>
                </a:rPr>
                <a:t>Internet („öffentliche Webseiten“)</a:t>
              </a:r>
            </a:p>
          </p:txBody>
        </p:sp>
        <p:sp>
          <p:nvSpPr>
            <p:cNvPr id="6" name="Textfeld 5"/>
            <p:cNvSpPr txBox="1"/>
            <p:nvPr/>
          </p:nvSpPr>
          <p:spPr>
            <a:xfrm>
              <a:off x="592281" y="1790806"/>
              <a:ext cx="25873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latin typeface="Calibri" panose="020F0502020204030204"/>
                  <a:ea typeface="+mn-ea"/>
                  <a:cs typeface="+mn-cs"/>
                </a:rPr>
                <a:t>Intranet („Webseiten für geschlossene Gruppen“)</a:t>
              </a:r>
            </a:p>
          </p:txBody>
        </p:sp>
        <p:sp>
          <p:nvSpPr>
            <p:cNvPr id="7" name="Textfeld 6"/>
            <p:cNvSpPr txBox="1"/>
            <p:nvPr/>
          </p:nvSpPr>
          <p:spPr>
            <a:xfrm>
              <a:off x="592274" y="5490856"/>
              <a:ext cx="25873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latin typeface="Calibri" panose="020F0502020204030204"/>
                  <a:ea typeface="+mn-ea"/>
                  <a:cs typeface="+mn-cs"/>
                </a:rPr>
                <a:t>Elektronische Verwaltungsabläufe</a:t>
              </a:r>
            </a:p>
          </p:txBody>
        </p:sp>
        <p:sp>
          <p:nvSpPr>
            <p:cNvPr id="8" name="Textfeld 7"/>
            <p:cNvSpPr txBox="1"/>
            <p:nvPr/>
          </p:nvSpPr>
          <p:spPr>
            <a:xfrm>
              <a:off x="592275" y="2691817"/>
              <a:ext cx="25873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latin typeface="Calibri" panose="020F0502020204030204"/>
                  <a:ea typeface="+mn-ea"/>
                  <a:cs typeface="+mn-cs"/>
                </a:rPr>
                <a:t>Mobile Apps</a:t>
              </a:r>
            </a:p>
          </p:txBody>
        </p:sp>
        <p:sp>
          <p:nvSpPr>
            <p:cNvPr id="9" name="Textfeld 8"/>
            <p:cNvSpPr txBox="1"/>
            <p:nvPr/>
          </p:nvSpPr>
          <p:spPr>
            <a:xfrm>
              <a:off x="592274" y="3405133"/>
              <a:ext cx="26860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latin typeface="Calibri" panose="020F0502020204030204"/>
                  <a:ea typeface="+mn-ea"/>
                  <a:cs typeface="+mn-cs"/>
                </a:rPr>
                <a:t>Erklärung Barrierefreiheit</a:t>
              </a:r>
            </a:p>
          </p:txBody>
        </p:sp>
        <p:sp>
          <p:nvSpPr>
            <p:cNvPr id="10" name="Textfeld 9"/>
            <p:cNvSpPr txBox="1"/>
            <p:nvPr/>
          </p:nvSpPr>
          <p:spPr>
            <a:xfrm>
              <a:off x="592274" y="4118450"/>
              <a:ext cx="25873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latin typeface="Calibri" panose="020F0502020204030204"/>
                  <a:ea typeface="+mn-ea"/>
                  <a:cs typeface="+mn-cs"/>
                </a:rPr>
                <a:t>Meldestelle </a:t>
              </a:r>
            </a:p>
          </p:txBody>
        </p:sp>
        <p:sp>
          <p:nvSpPr>
            <p:cNvPr id="11" name="Textfeld 10"/>
            <p:cNvSpPr txBox="1"/>
            <p:nvPr/>
          </p:nvSpPr>
          <p:spPr>
            <a:xfrm>
              <a:off x="592274" y="4865536"/>
              <a:ext cx="25873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latin typeface="Calibri" panose="020F0502020204030204"/>
                  <a:ea typeface="+mn-ea"/>
                  <a:cs typeface="+mn-cs"/>
                </a:rPr>
                <a:t>Überwachung</a:t>
              </a:r>
            </a:p>
          </p:txBody>
        </p:sp>
        <p:sp>
          <p:nvSpPr>
            <p:cNvPr id="14" name="Rechteck 13"/>
            <p:cNvSpPr/>
            <p:nvPr/>
          </p:nvSpPr>
          <p:spPr>
            <a:xfrm>
              <a:off x="3278344" y="1135590"/>
              <a:ext cx="2901482" cy="441614"/>
            </a:xfrm>
            <a:prstGeom prst="rect">
              <a:avLst/>
            </a:prstGeom>
            <a:solidFill>
              <a:srgbClr val="FFFF00"/>
            </a:solidFill>
            <a:ln w="1270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7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de-DE" sz="1700" b="0" i="0" u="none" strike="noStrike" kern="1200" cap="none" spc="0" normalizeH="0" baseline="0" noProof="0" dirty="0">
                  <a:ln>
                    <a:noFill/>
                  </a:ln>
                  <a:solidFill>
                    <a:prstClr val="black"/>
                  </a:solidFill>
                  <a:effectLst/>
                  <a:uLnTx/>
                  <a:uFillTx/>
                  <a:latin typeface="Calibri" panose="020F0502020204030204"/>
                  <a:ea typeface="+mn-ea"/>
                  <a:cs typeface="+mn-cs"/>
                </a:rPr>
                <a:t>Anforderungen nach BITV 2.0</a:t>
              </a:r>
            </a:p>
          </p:txBody>
        </p:sp>
        <p:cxnSp>
          <p:nvCxnSpPr>
            <p:cNvPr id="16" name="Gerader Verbinder 15">
              <a:extLst>
                <a:ext uri="{C183D7F6-B498-43B3-948B-1728B52AA6E4}">
                  <adec:decorative xmlns:adec="http://schemas.microsoft.com/office/drawing/2017/decorative" val="1"/>
                </a:ext>
              </a:extLst>
            </p:cNvPr>
            <p:cNvCxnSpPr/>
            <p:nvPr/>
          </p:nvCxnSpPr>
          <p:spPr>
            <a:xfrm flipH="1">
              <a:off x="6198184" y="896599"/>
              <a:ext cx="6" cy="526298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5543561" y="451933"/>
              <a:ext cx="130925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rPr>
                <a:t>23.09.2019</a:t>
              </a:r>
            </a:p>
          </p:txBody>
        </p:sp>
        <p:cxnSp>
          <p:nvCxnSpPr>
            <p:cNvPr id="20" name="Gerader Verbinder 19">
              <a:extLst>
                <a:ext uri="{C183D7F6-B498-43B3-948B-1728B52AA6E4}">
                  <adec:decorative xmlns:adec="http://schemas.microsoft.com/office/drawing/2017/decorative" val="1"/>
                </a:ext>
              </a:extLst>
            </p:cNvPr>
            <p:cNvCxnSpPr/>
            <p:nvPr/>
          </p:nvCxnSpPr>
          <p:spPr>
            <a:xfrm>
              <a:off x="8315162" y="896599"/>
              <a:ext cx="25978" cy="524739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a:xfrm>
              <a:off x="7678892" y="451933"/>
              <a:ext cx="130925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rPr>
                <a:t>23.09.2020</a:t>
              </a:r>
            </a:p>
          </p:txBody>
        </p:sp>
        <p:sp>
          <p:nvSpPr>
            <p:cNvPr id="23" name="Textfeld 22"/>
            <p:cNvSpPr txBox="1"/>
            <p:nvPr/>
          </p:nvSpPr>
          <p:spPr>
            <a:xfrm>
              <a:off x="9408983" y="451933"/>
              <a:ext cx="130925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rPr>
                <a:t>23.06.2021</a:t>
              </a:r>
            </a:p>
          </p:txBody>
        </p:sp>
        <p:sp>
          <p:nvSpPr>
            <p:cNvPr id="24" name="Rechteck 23"/>
            <p:cNvSpPr/>
            <p:nvPr/>
          </p:nvSpPr>
          <p:spPr>
            <a:xfrm>
              <a:off x="6216548" y="1135590"/>
              <a:ext cx="2085803" cy="441614"/>
            </a:xfrm>
            <a:prstGeom prst="rect">
              <a:avLst/>
            </a:prstGeom>
            <a:solidFill>
              <a:srgbClr val="FFC000"/>
            </a:solidFill>
            <a:ln w="1270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30000" noProof="0" dirty="0">
                  <a:ln>
                    <a:noFill/>
                  </a:ln>
                  <a:solidFill>
                    <a:prstClr val="black"/>
                  </a:solidFill>
                  <a:effectLst/>
                  <a:uLnTx/>
                  <a:uFillTx/>
                  <a:latin typeface="Calibri" panose="020F0502020204030204"/>
                  <a:ea typeface="+mn-ea"/>
                  <a:cs typeface="+mn-cs"/>
                </a:rPr>
                <a:t>2</a:t>
              </a:r>
              <a:r>
                <a:rPr kumimoji="0" lang="de-DE" sz="1600" b="0" i="0" u="none" strike="noStrike" kern="1200" cap="none" spc="0" normalizeH="0" baseline="0" noProof="0" dirty="0">
                  <a:ln>
                    <a:noFill/>
                  </a:ln>
                  <a:solidFill>
                    <a:prstClr val="black"/>
                  </a:solidFill>
                  <a:effectLst/>
                  <a:uLnTx/>
                  <a:uFillTx/>
                  <a:latin typeface="Calibri" panose="020F0502020204030204"/>
                  <a:ea typeface="+mn-ea"/>
                  <a:cs typeface="+mn-cs"/>
                </a:rPr>
                <a:t>Neue Webseiten* </a:t>
              </a:r>
              <a:br>
                <a:rPr kumimoji="0" lang="de-DE"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rPr>
                <a:t>(ab 23.09.2018)</a:t>
              </a:r>
              <a:endParaRPr kumimoji="0" lang="de-DE"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hteck 25"/>
            <p:cNvSpPr/>
            <p:nvPr/>
          </p:nvSpPr>
          <p:spPr>
            <a:xfrm>
              <a:off x="8333520" y="1135590"/>
              <a:ext cx="3349344" cy="441614"/>
            </a:xfrm>
            <a:prstGeom prst="rect">
              <a:avLst/>
            </a:prstGeom>
            <a:solidFill>
              <a:srgbClr val="C00000"/>
            </a:solidFill>
            <a:ln w="1270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30000" noProof="0" dirty="0">
                  <a:ln>
                    <a:noFill/>
                  </a:ln>
                  <a:solidFill>
                    <a:prstClr val="white"/>
                  </a:solidFill>
                  <a:effectLst/>
                  <a:uLnTx/>
                  <a:uFillTx/>
                  <a:latin typeface="Calibri" panose="020F0502020204030204"/>
                  <a:ea typeface="+mn-ea"/>
                  <a:cs typeface="+mn-cs"/>
                </a:rPr>
                <a:t>2</a:t>
              </a:r>
              <a:r>
                <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rPr>
                <a:t>Alle Webseiten*</a:t>
              </a:r>
              <a:endParaRPr kumimoji="0" lang="de-DE"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chteck 30"/>
            <p:cNvSpPr/>
            <p:nvPr/>
          </p:nvSpPr>
          <p:spPr>
            <a:xfrm>
              <a:off x="3278344" y="1893164"/>
              <a:ext cx="2901482" cy="441614"/>
            </a:xfrm>
            <a:prstGeom prst="rect">
              <a:avLst/>
            </a:prstGeom>
            <a:solidFill>
              <a:srgbClr val="92D050"/>
            </a:solidFill>
            <a:ln w="1270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Keine Vorschriften</a:t>
              </a:r>
            </a:p>
          </p:txBody>
        </p:sp>
        <p:sp>
          <p:nvSpPr>
            <p:cNvPr id="32" name="Rechteck 31"/>
            <p:cNvSpPr/>
            <p:nvPr/>
          </p:nvSpPr>
          <p:spPr>
            <a:xfrm>
              <a:off x="6216547" y="1893164"/>
              <a:ext cx="5466307" cy="441614"/>
            </a:xfrm>
            <a:prstGeom prst="rect">
              <a:avLst/>
            </a:prstGeom>
            <a:solidFill>
              <a:srgbClr val="C00000"/>
            </a:solidFill>
            <a:ln w="1270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30000" noProof="0" dirty="0">
                  <a:ln>
                    <a:noFill/>
                  </a:ln>
                  <a:solidFill>
                    <a:prstClr val="white"/>
                  </a:solidFill>
                  <a:effectLst/>
                  <a:uLnTx/>
                  <a:uFillTx/>
                  <a:latin typeface="Calibri" panose="020F0502020204030204"/>
                  <a:ea typeface="+mn-ea"/>
                  <a:cs typeface="+mn-cs"/>
                </a:rPr>
                <a:t>2</a:t>
              </a:r>
              <a:r>
                <a:rPr kumimoji="0" lang="de-DE" sz="1600" b="0" i="0" u="none" strike="noStrike" kern="1200" cap="none" spc="0" normalizeH="0" baseline="0" noProof="0" dirty="0">
                  <a:ln>
                    <a:noFill/>
                  </a:ln>
                  <a:solidFill>
                    <a:prstClr val="white"/>
                  </a:solidFill>
                  <a:effectLst/>
                  <a:uLnTx/>
                  <a:uFillTx/>
                  <a:latin typeface="Calibri" panose="020F0502020204030204"/>
                  <a:ea typeface="+mn-ea"/>
                  <a:cs typeface="+mn-cs"/>
                </a:rPr>
                <a:t>Neue (ab 23.09.2019) oder grundlegend </a:t>
              </a:r>
              <a:r>
                <a:rPr kumimoji="0" lang="de-DE" sz="1600" b="0" i="0" u="none" strike="noStrike" kern="1200" cap="none" spc="0" normalizeH="0" baseline="0" noProof="0" dirty="0" err="1">
                  <a:ln>
                    <a:noFill/>
                  </a:ln>
                  <a:solidFill>
                    <a:prstClr val="white"/>
                  </a:solidFill>
                  <a:effectLst/>
                  <a:uLnTx/>
                  <a:uFillTx/>
                  <a:latin typeface="Calibri" panose="020F0502020204030204"/>
                  <a:ea typeface="+mn-ea"/>
                  <a:cs typeface="+mn-cs"/>
                </a:rPr>
                <a:t>überarb</a:t>
              </a:r>
              <a:r>
                <a:rPr kumimoji="0" lang="de-DE" sz="1600" b="0" i="0" u="none" strike="noStrike" kern="1200" cap="none" spc="0" normalizeH="0" baseline="0" noProof="0" dirty="0">
                  <a:ln>
                    <a:noFill/>
                  </a:ln>
                  <a:solidFill>
                    <a:prstClr val="white"/>
                  </a:solidFill>
                  <a:effectLst/>
                  <a:uLnTx/>
                  <a:uFillTx/>
                  <a:latin typeface="Calibri" panose="020F0502020204030204"/>
                  <a:ea typeface="+mn-ea"/>
                  <a:cs typeface="+mn-cs"/>
                </a:rPr>
                <a:t>. Webseiten*</a:t>
              </a:r>
              <a:endParaRPr kumimoji="0" lang="de-DE"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hteck 34"/>
            <p:cNvSpPr/>
            <p:nvPr/>
          </p:nvSpPr>
          <p:spPr>
            <a:xfrm>
              <a:off x="3278336" y="5593214"/>
              <a:ext cx="8404514" cy="441614"/>
            </a:xfrm>
            <a:prstGeom prst="rect">
              <a:avLst/>
            </a:prstGeom>
            <a:solidFill>
              <a:srgbClr val="C00000"/>
            </a:solidFill>
            <a:ln w="1270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30000" noProof="0" dirty="0">
                  <a:ln>
                    <a:noFill/>
                  </a:ln>
                  <a:solidFill>
                    <a:prstClr val="white"/>
                  </a:solidFill>
                  <a:effectLst/>
                  <a:uLnTx/>
                  <a:uFillTx/>
                  <a:latin typeface="Calibri" panose="020F0502020204030204"/>
                  <a:ea typeface="+mn-ea"/>
                  <a:cs typeface="+mn-cs"/>
                </a:rPr>
                <a:t>3</a:t>
              </a:r>
              <a:r>
                <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rPr>
                <a:t>Barrierefrei nach BITV</a:t>
              </a:r>
            </a:p>
          </p:txBody>
        </p:sp>
        <p:sp>
          <p:nvSpPr>
            <p:cNvPr id="36" name="Rechteck 35"/>
            <p:cNvSpPr/>
            <p:nvPr/>
          </p:nvSpPr>
          <p:spPr>
            <a:xfrm>
              <a:off x="3278338" y="2655676"/>
              <a:ext cx="6785267" cy="441614"/>
            </a:xfrm>
            <a:prstGeom prst="rect">
              <a:avLst/>
            </a:prstGeom>
            <a:solidFill>
              <a:srgbClr val="92D050"/>
            </a:solidFill>
            <a:ln w="1270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Keine Vorschriften</a:t>
              </a:r>
            </a:p>
          </p:txBody>
        </p:sp>
        <p:sp>
          <p:nvSpPr>
            <p:cNvPr id="37" name="Rechteck 36"/>
            <p:cNvSpPr/>
            <p:nvPr/>
          </p:nvSpPr>
          <p:spPr>
            <a:xfrm>
              <a:off x="10089581" y="2655294"/>
              <a:ext cx="1593269" cy="441614"/>
            </a:xfrm>
            <a:prstGeom prst="rect">
              <a:avLst/>
            </a:prstGeom>
            <a:solidFill>
              <a:srgbClr val="C00000"/>
            </a:solidFill>
            <a:ln w="1270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30000" noProof="0" dirty="0">
                  <a:ln>
                    <a:noFill/>
                  </a:ln>
                  <a:solidFill>
                    <a:prstClr val="white"/>
                  </a:solidFill>
                  <a:effectLst/>
                  <a:uLnTx/>
                  <a:uFillTx/>
                  <a:latin typeface="Calibri" panose="020F0502020204030204"/>
                  <a:ea typeface="+mn-ea"/>
                  <a:cs typeface="+mn-cs"/>
                </a:rPr>
                <a:t>2</a:t>
              </a:r>
              <a:r>
                <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rPr>
                <a:t>Alle Apps*</a:t>
              </a:r>
            </a:p>
          </p:txBody>
        </p:sp>
        <p:sp>
          <p:nvSpPr>
            <p:cNvPr id="41" name="Rechteck 40"/>
            <p:cNvSpPr/>
            <p:nvPr/>
          </p:nvSpPr>
          <p:spPr>
            <a:xfrm>
              <a:off x="4484910" y="3365629"/>
              <a:ext cx="7197944" cy="441614"/>
            </a:xfrm>
            <a:prstGeom prst="rect">
              <a:avLst/>
            </a:prstGeom>
            <a:solidFill>
              <a:srgbClr val="C00000"/>
            </a:solidFill>
            <a:ln w="1270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30000" noProof="0" dirty="0">
                  <a:ln>
                    <a:noFill/>
                  </a:ln>
                  <a:solidFill>
                    <a:prstClr val="white"/>
                  </a:solidFill>
                  <a:effectLst/>
                  <a:uLnTx/>
                  <a:uFillTx/>
                  <a:latin typeface="Calibri" panose="020F0502020204030204"/>
                  <a:ea typeface="+mn-ea"/>
                  <a:cs typeface="+mn-cs"/>
                </a:rPr>
                <a:t>2</a:t>
              </a:r>
              <a:r>
                <a:rPr kumimoji="0" lang="de-DE" sz="1600" b="0" i="0" u="none" strike="noStrike" kern="1200" cap="none" spc="0" normalizeH="0" baseline="0" noProof="0" dirty="0">
                  <a:ln>
                    <a:noFill/>
                  </a:ln>
                  <a:solidFill>
                    <a:prstClr val="white"/>
                  </a:solidFill>
                  <a:effectLst/>
                  <a:uLnTx/>
                  <a:uFillTx/>
                  <a:latin typeface="Calibri" panose="020F0502020204030204"/>
                  <a:ea typeface="+mn-ea"/>
                  <a:cs typeface="+mn-cs"/>
                </a:rPr>
                <a:t>Erklärung zur Barrierefreiheit der medialen Angebote mit Rückmeldefunktion</a:t>
              </a:r>
            </a:p>
          </p:txBody>
        </p:sp>
        <p:sp>
          <p:nvSpPr>
            <p:cNvPr id="42" name="Rechteck 41"/>
            <p:cNvSpPr/>
            <p:nvPr/>
          </p:nvSpPr>
          <p:spPr>
            <a:xfrm>
              <a:off x="4484910" y="4086904"/>
              <a:ext cx="7197941" cy="441614"/>
            </a:xfrm>
            <a:prstGeom prst="rect">
              <a:avLst/>
            </a:prstGeom>
            <a:solidFill>
              <a:schemeClr val="accent1"/>
            </a:solidFill>
            <a:ln w="1270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prstClr val="white"/>
                  </a:solidFill>
                  <a:effectLst/>
                  <a:uLnTx/>
                  <a:uFillTx/>
                  <a:latin typeface="Calibri" panose="020F0502020204030204"/>
                  <a:ea typeface="+mn-ea"/>
                  <a:cs typeface="+mn-cs"/>
                </a:rPr>
                <a:t>Rückmeldemöglichkeit für Benutzende</a:t>
              </a:r>
            </a:p>
          </p:txBody>
        </p:sp>
        <p:sp>
          <p:nvSpPr>
            <p:cNvPr id="43" name="Rechteck 42"/>
            <p:cNvSpPr/>
            <p:nvPr/>
          </p:nvSpPr>
          <p:spPr>
            <a:xfrm>
              <a:off x="6778166" y="4828272"/>
              <a:ext cx="4904687" cy="441614"/>
            </a:xfrm>
            <a:prstGeom prst="rect">
              <a:avLst/>
            </a:prstGeom>
            <a:solidFill>
              <a:schemeClr val="accent1"/>
            </a:solidFill>
            <a:ln w="12700">
              <a:solidFill>
                <a:schemeClr val="tx1"/>
              </a:solidFill>
            </a:ln>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30000" noProof="0" dirty="0">
                  <a:ln>
                    <a:noFill/>
                  </a:ln>
                  <a:solidFill>
                    <a:prstClr val="white"/>
                  </a:solidFill>
                  <a:effectLst/>
                  <a:uLnTx/>
                  <a:uFillTx/>
                  <a:latin typeface="Calibri" panose="020F0502020204030204"/>
                  <a:ea typeface="+mn-ea"/>
                  <a:cs typeface="+mn-cs"/>
                </a:rPr>
                <a:t>2</a:t>
              </a:r>
              <a:r>
                <a:rPr kumimoji="0" lang="de-DE" sz="1600" b="0" i="0" u="none" strike="noStrike" kern="1200" cap="none" spc="0" normalizeH="0" baseline="0" noProof="0" dirty="0">
                  <a:ln>
                    <a:noFill/>
                  </a:ln>
                  <a:solidFill>
                    <a:prstClr val="white"/>
                  </a:solidFill>
                  <a:effectLst/>
                  <a:uLnTx/>
                  <a:uFillTx/>
                  <a:latin typeface="Calibri" panose="020F0502020204030204"/>
                  <a:ea typeface="+mn-ea"/>
                  <a:cs typeface="+mn-cs"/>
                </a:rPr>
                <a:t>Überwachungs- u. Berichtsverfahren durch Bund/Länder</a:t>
              </a:r>
              <a:br>
                <a:rPr kumimoji="0" lang="de-DE" sz="16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de-DE" sz="1200" b="0" i="0" u="none" strike="noStrike" kern="1200" cap="none" spc="0" normalizeH="0" baseline="0" noProof="0" dirty="0">
                  <a:ln>
                    <a:noFill/>
                  </a:ln>
                  <a:solidFill>
                    <a:prstClr val="white"/>
                  </a:solidFill>
                  <a:effectLst/>
                  <a:uLnTx/>
                  <a:uFillTx/>
                  <a:latin typeface="Calibri" panose="020F0502020204030204"/>
                  <a:ea typeface="+mn-ea"/>
                  <a:cs typeface="+mn-cs"/>
                </a:rPr>
                <a:t>(beginnt am 1.1.2020)</a:t>
              </a:r>
              <a:endParaRPr kumimoji="0" lang="de-DE"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Textfeld 43"/>
            <p:cNvSpPr txBox="1"/>
            <p:nvPr/>
          </p:nvSpPr>
          <p:spPr>
            <a:xfrm>
              <a:off x="711776" y="6350735"/>
              <a:ext cx="10971079" cy="468000"/>
            </a:xfrm>
            <a:prstGeom prst="rect">
              <a:avLst/>
            </a:prstGeom>
            <a:noFill/>
          </p:spPr>
          <p:txBody>
            <a:bodyPr wrap="square" numCol="2"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white"/>
                  </a:solidFill>
                  <a:effectLst/>
                  <a:uLnTx/>
                  <a:uFillTx/>
                  <a:latin typeface="Calibri" panose="020F0502020204030204"/>
                  <a:ea typeface="+mn-ea"/>
                  <a:cs typeface="+mn-cs"/>
                </a:rPr>
                <a:t>* = Ausnahme im Einzelfall bei unverhältnismäßiger Belastung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white"/>
                  </a:solidFill>
                  <a:effectLst/>
                  <a:uLnTx/>
                  <a:uFillTx/>
                  <a:latin typeface="Calibri" panose="020F0502020204030204"/>
                  <a:ea typeface="+mn-ea"/>
                  <a:cs typeface="+mn-cs"/>
                </a:rPr>
                <a:t>1 = BITV 2.0 vom 12.09.2011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white"/>
                  </a:solidFill>
                  <a:effectLst/>
                  <a:uLnTx/>
                  <a:uFillTx/>
                  <a:latin typeface="Calibri" panose="020F0502020204030204"/>
                  <a:ea typeface="+mn-ea"/>
                  <a:cs typeface="+mn-cs"/>
                </a:rPr>
                <a:t>2 = BITV 2.0 Änderungen vom 25.11.2016 und 21.05.2019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white"/>
                  </a:solidFill>
                  <a:effectLst/>
                  <a:uLnTx/>
                  <a:uFillTx/>
                  <a:latin typeface="Calibri" panose="020F0502020204030204"/>
                  <a:ea typeface="+mn-ea"/>
                  <a:cs typeface="+mn-cs"/>
                </a:rPr>
                <a:t>3 = E-</a:t>
              </a:r>
              <a:r>
                <a:rPr kumimoji="0" lang="de-DE" sz="1200" b="0" i="0" u="none" strike="noStrike" kern="1200" cap="none" spc="0" normalizeH="0" baseline="0" noProof="0" dirty="0" err="1">
                  <a:ln>
                    <a:noFill/>
                  </a:ln>
                  <a:solidFill>
                    <a:prstClr val="white"/>
                  </a:solidFill>
                  <a:effectLst/>
                  <a:uLnTx/>
                  <a:uFillTx/>
                  <a:latin typeface="Calibri" panose="020F0502020204030204"/>
                  <a:ea typeface="+mn-ea"/>
                  <a:cs typeface="+mn-cs"/>
                </a:rPr>
                <a:t>Government</a:t>
              </a:r>
              <a:r>
                <a:rPr kumimoji="0" lang="de-DE" sz="1200" b="0" i="0" u="none" strike="noStrike" kern="1200" cap="none" spc="0" normalizeH="0" baseline="0" noProof="0" dirty="0">
                  <a:ln>
                    <a:noFill/>
                  </a:ln>
                  <a:solidFill>
                    <a:prstClr val="white"/>
                  </a:solidFill>
                  <a:effectLst/>
                  <a:uLnTx/>
                  <a:uFillTx/>
                  <a:latin typeface="Calibri" panose="020F0502020204030204"/>
                  <a:ea typeface="+mn-ea"/>
                  <a:cs typeface="+mn-cs"/>
                </a:rPr>
                <a:t>-Gesetz – </a:t>
              </a:r>
              <a:r>
                <a:rPr kumimoji="0" lang="de-DE" sz="1200" b="0" i="0" u="none" strike="noStrike" kern="1200" cap="none" spc="0" normalizeH="0" baseline="0" noProof="0" dirty="0" err="1">
                  <a:ln>
                    <a:noFill/>
                  </a:ln>
                  <a:solidFill>
                    <a:prstClr val="white"/>
                  </a:solidFill>
                  <a:effectLst/>
                  <a:uLnTx/>
                  <a:uFillTx/>
                  <a:latin typeface="Calibri" panose="020F0502020204030204"/>
                  <a:ea typeface="+mn-ea"/>
                  <a:cs typeface="+mn-cs"/>
                </a:rPr>
                <a:t>EGovG</a:t>
              </a:r>
              <a:r>
                <a:rPr kumimoji="0" lang="de-DE" sz="1200" b="0" i="0" u="none" strike="noStrike" kern="1200" cap="none" spc="0" normalizeH="0" baseline="0" noProof="0" dirty="0">
                  <a:ln>
                    <a:noFill/>
                  </a:ln>
                  <a:solidFill>
                    <a:prstClr val="white"/>
                  </a:solidFill>
                  <a:effectLst/>
                  <a:uLnTx/>
                  <a:uFillTx/>
                  <a:latin typeface="Calibri" panose="020F0502020204030204"/>
                  <a:ea typeface="+mn-ea"/>
                  <a:cs typeface="+mn-cs"/>
                </a:rPr>
                <a:t> §16</a:t>
              </a:r>
            </a:p>
          </p:txBody>
        </p:sp>
        <p:cxnSp>
          <p:nvCxnSpPr>
            <p:cNvPr id="46" name="Gerader Verbinder 45">
              <a:extLst>
                <a:ext uri="{C183D7F6-B498-43B3-948B-1728B52AA6E4}">
                  <adec:decorative xmlns:adec="http://schemas.microsoft.com/office/drawing/2017/decorative" val="1"/>
                </a:ext>
              </a:extLst>
            </p:cNvPr>
            <p:cNvCxnSpPr/>
            <p:nvPr/>
          </p:nvCxnSpPr>
          <p:spPr>
            <a:xfrm>
              <a:off x="592279" y="6294666"/>
              <a:ext cx="1117542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8" name="Textfeld 57"/>
            <p:cNvSpPr txBox="1"/>
            <p:nvPr/>
          </p:nvSpPr>
          <p:spPr>
            <a:xfrm>
              <a:off x="3813470" y="451933"/>
              <a:ext cx="130925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rPr>
                <a:t>24.09.2018</a:t>
              </a:r>
            </a:p>
          </p:txBody>
        </p:sp>
      </p:grpSp>
    </p:spTree>
    <p:extLst>
      <p:ext uri="{BB962C8B-B14F-4D97-AF65-F5344CB8AC3E}">
        <p14:creationId xmlns:p14="http://schemas.microsoft.com/office/powerpoint/2010/main" val="1814894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3600" dirty="0"/>
              <a:t>Anforderungsliste für Websites (Internet, Intranet &amp; Extranet) nach BITV 2.0</a:t>
            </a:r>
          </a:p>
        </p:txBody>
      </p:sp>
      <p:sp>
        <p:nvSpPr>
          <p:cNvPr id="3" name="Inhaltsplatzhalter 2"/>
          <p:cNvSpPr>
            <a:spLocks noGrp="1"/>
          </p:cNvSpPr>
          <p:nvPr>
            <p:ph idx="1"/>
          </p:nvPr>
        </p:nvSpPr>
        <p:spPr/>
        <p:txBody>
          <a:bodyPr>
            <a:normAutofit lnSpcReduction="10000"/>
          </a:bodyPr>
          <a:lstStyle/>
          <a:p>
            <a:pPr marL="514350" indent="-514350">
              <a:buFont typeface="+mj-lt"/>
              <a:buAutoNum type="arabicPeriod"/>
            </a:pPr>
            <a:r>
              <a:rPr lang="de-DE" dirty="0"/>
              <a:t>Barrierefrei nach EN 301 549 Kap. 5-12 (vgl. Tab. A.1)</a:t>
            </a:r>
          </a:p>
          <a:p>
            <a:pPr lvl="1"/>
            <a:r>
              <a:rPr lang="de-DE" dirty="0"/>
              <a:t>Inklusive WCAG 2.1 AA </a:t>
            </a:r>
          </a:p>
          <a:p>
            <a:pPr marL="514350" indent="-514350">
              <a:buFont typeface="+mj-lt"/>
              <a:buAutoNum type="arabicPeriod"/>
            </a:pPr>
            <a:r>
              <a:rPr lang="de-DE" dirty="0"/>
              <a:t>Startseiten, Formulare, Login, Zahlungen: WCAG 2.1 AAA angestrebt</a:t>
            </a:r>
          </a:p>
          <a:p>
            <a:pPr marL="514350" indent="-514350">
              <a:buFont typeface="+mj-lt"/>
              <a:buAutoNum type="arabicPeriod"/>
            </a:pPr>
            <a:r>
              <a:rPr lang="de-DE" dirty="0"/>
              <a:t>Herunterladbare Dokumente: EN 301 549 Kap. 10 (vgl. Tab. A.1)</a:t>
            </a:r>
          </a:p>
          <a:p>
            <a:pPr marL="514350" indent="-514350">
              <a:buFont typeface="+mj-lt"/>
              <a:buAutoNum type="arabicPeriod"/>
            </a:pPr>
            <a:r>
              <a:rPr lang="de-DE" dirty="0"/>
              <a:t>Erklärung zur Barrierefreiheit</a:t>
            </a:r>
          </a:p>
          <a:p>
            <a:pPr marL="514350" indent="-514350">
              <a:buFont typeface="+mj-lt"/>
              <a:buAutoNum type="arabicPeriod"/>
            </a:pPr>
            <a:r>
              <a:rPr lang="de-DE" dirty="0"/>
              <a:t>Rückmeldemechanismus</a:t>
            </a:r>
          </a:p>
          <a:p>
            <a:pPr marL="514350" indent="-514350">
              <a:buFont typeface="+mj-lt"/>
              <a:buAutoNum type="arabicPeriod"/>
            </a:pPr>
            <a:r>
              <a:rPr lang="de-DE" dirty="0"/>
              <a:t>Erläuterungen in Deutscher Gebärdensprache</a:t>
            </a:r>
          </a:p>
          <a:p>
            <a:pPr marL="514350" indent="-514350">
              <a:buFont typeface="+mj-lt"/>
              <a:buAutoNum type="arabicPeriod"/>
            </a:pPr>
            <a:r>
              <a:rPr lang="de-DE" dirty="0"/>
              <a:t>Erläuterungen in Leichter Sprache</a:t>
            </a:r>
          </a:p>
        </p:txBody>
      </p:sp>
    </p:spTree>
    <p:extLst>
      <p:ext uri="{BB962C8B-B14F-4D97-AF65-F5344CB8AC3E}">
        <p14:creationId xmlns:p14="http://schemas.microsoft.com/office/powerpoint/2010/main" val="412375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Barrierefreiheit</a:t>
            </a:r>
          </a:p>
        </p:txBody>
      </p:sp>
      <p:sp>
        <p:nvSpPr>
          <p:cNvPr id="2" name="Inhaltsplatzhalter 1"/>
          <p:cNvSpPr>
            <a:spLocks noGrp="1"/>
          </p:cNvSpPr>
          <p:nvPr>
            <p:ph idx="1"/>
          </p:nvPr>
        </p:nvSpPr>
        <p:spPr/>
        <p:txBody>
          <a:bodyPr>
            <a:normAutofit/>
          </a:bodyPr>
          <a:lstStyle/>
          <a:p>
            <a:pPr marL="0" indent="0">
              <a:lnSpc>
                <a:spcPct val="150000"/>
              </a:lnSpc>
              <a:buNone/>
            </a:pPr>
            <a:r>
              <a:rPr lang="de-DE" dirty="0"/>
              <a:t>"Barrierefrei sind bauliche und sonstige Anlagen, Verkehrsmittel, technische Gebrauchsgegenstände, Systeme der Informationsverarbeitung, ... wenn sie für behinderte Menschen </a:t>
            </a:r>
            <a:r>
              <a:rPr lang="de-DE" b="1" dirty="0"/>
              <a:t>in der allgemein üblichen Weise</a:t>
            </a:r>
            <a:r>
              <a:rPr lang="de-DE" dirty="0"/>
              <a:t>, </a:t>
            </a:r>
            <a:r>
              <a:rPr lang="de-DE" b="1" dirty="0"/>
              <a:t>ohne besondere Erschwernis </a:t>
            </a:r>
            <a:r>
              <a:rPr lang="de-DE" dirty="0"/>
              <a:t>und grundsätzlich </a:t>
            </a:r>
            <a:r>
              <a:rPr lang="de-DE" b="1" dirty="0"/>
              <a:t>ohne fremde Hilfe </a:t>
            </a:r>
            <a:r>
              <a:rPr lang="de-DE" dirty="0"/>
              <a:t>zugänglich und nutzbar sind."</a:t>
            </a:r>
          </a:p>
        </p:txBody>
      </p:sp>
      <p:sp>
        <p:nvSpPr>
          <p:cNvPr id="7" name="Rechteck 6"/>
          <p:cNvSpPr/>
          <p:nvPr/>
        </p:nvSpPr>
        <p:spPr>
          <a:xfrm>
            <a:off x="838200" y="5447544"/>
            <a:ext cx="9124950" cy="276999"/>
          </a:xfrm>
          <a:prstGeom prst="rect">
            <a:avLst/>
          </a:prstGeom>
        </p:spPr>
        <p:txBody>
          <a:bodyPr wrap="square">
            <a:spAutoFit/>
          </a:bodyPr>
          <a:lstStyle/>
          <a:p>
            <a:r>
              <a:rPr lang="de-DE" sz="1200" dirty="0"/>
              <a:t>Quelle: Behindertengleichstellungsgesetz der Bundesregierung, Art.1 §4 Barrierefreiheit, 2002. </a:t>
            </a:r>
            <a:r>
              <a:rPr lang="de-DE" sz="1200" dirty="0">
                <a:hlinkClick r:id="rId3"/>
              </a:rPr>
              <a:t>http://www.gesetze-im-internet.de/bgg/</a:t>
            </a:r>
            <a:r>
              <a:rPr lang="de-DE" sz="1200" dirty="0"/>
              <a:t> </a:t>
            </a:r>
          </a:p>
        </p:txBody>
      </p:sp>
      <p:sp>
        <p:nvSpPr>
          <p:cNvPr id="8" name="Foliennummernplatzhalter 2">
            <a:extLst>
              <a:ext uri="{FF2B5EF4-FFF2-40B4-BE49-F238E27FC236}">
                <a16:creationId xmlns:a16="http://schemas.microsoft.com/office/drawing/2014/main" id="{C910F0EA-890D-425A-BF05-A5C5BBE10154}"/>
              </a:ext>
            </a:extLst>
          </p:cNvPr>
          <p:cNvSpPr txBox="1">
            <a:spLocks/>
          </p:cNvSpPr>
          <p:nvPr/>
        </p:nvSpPr>
        <p:spPr>
          <a:xfrm>
            <a:off x="8763000" y="6371595"/>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CA360C-D8EB-4426-BBDA-CF7635D01E12}" type="slidenum">
              <a:rPr lang="de-DE" smtClean="0">
                <a:solidFill>
                  <a:prstClr val="black">
                    <a:tint val="75000"/>
                  </a:prstClr>
                </a:solidFill>
                <a:latin typeface="Calibri" panose="020F0502020204030204"/>
              </a:rPr>
              <a:pPr/>
              <a:t>3</a:t>
            </a:fld>
            <a:endParaRPr lang="de-DE">
              <a:solidFill>
                <a:prstClr val="black">
                  <a:tint val="75000"/>
                </a:prstClr>
              </a:solidFill>
              <a:latin typeface="Calibri" panose="020F0502020204030204"/>
            </a:endParaRPr>
          </a:p>
        </p:txBody>
      </p:sp>
    </p:spTree>
    <p:extLst>
      <p:ext uri="{BB962C8B-B14F-4D97-AF65-F5344CB8AC3E}">
        <p14:creationId xmlns:p14="http://schemas.microsoft.com/office/powerpoint/2010/main" val="32921833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3600" dirty="0"/>
              <a:t>Anforderungsliste für mobile Apps nach BITV 2.0</a:t>
            </a:r>
          </a:p>
        </p:txBody>
      </p:sp>
      <p:sp>
        <p:nvSpPr>
          <p:cNvPr id="3" name="Inhaltsplatzhalter 2"/>
          <p:cNvSpPr>
            <a:spLocks noGrp="1"/>
          </p:cNvSpPr>
          <p:nvPr>
            <p:ph idx="1"/>
          </p:nvPr>
        </p:nvSpPr>
        <p:spPr/>
        <p:txBody>
          <a:bodyPr>
            <a:normAutofit/>
          </a:bodyPr>
          <a:lstStyle/>
          <a:p>
            <a:pPr marL="514350" indent="-514350">
              <a:buFont typeface="+mj-lt"/>
              <a:buAutoNum type="arabicPeriod"/>
            </a:pPr>
            <a:r>
              <a:rPr lang="de-DE" dirty="0"/>
              <a:t>Barrierefrei nach EN 301 549 Kap. 5-12 (vgl. Tab. A.2)</a:t>
            </a:r>
          </a:p>
          <a:p>
            <a:pPr lvl="1"/>
            <a:r>
              <a:rPr lang="de-DE" dirty="0"/>
              <a:t>Inklusive WCAG 2.1 AA </a:t>
            </a:r>
          </a:p>
          <a:p>
            <a:pPr marL="514350" indent="-514350">
              <a:buFont typeface="+mj-lt"/>
              <a:buAutoNum type="arabicPeriod"/>
            </a:pPr>
            <a:r>
              <a:rPr lang="de-DE" dirty="0"/>
              <a:t>Startseiten, Formulare, Login, Zahlungen: WCAG 2.1 AAA angestrebt</a:t>
            </a:r>
          </a:p>
          <a:p>
            <a:pPr marL="514350" indent="-514350">
              <a:buFont typeface="+mj-lt"/>
              <a:buAutoNum type="arabicPeriod"/>
            </a:pPr>
            <a:r>
              <a:rPr lang="de-DE" dirty="0"/>
              <a:t>Herunterladbare Dokumente: EN 301 549 Kap. 10 (vgl. Tab. A.2)</a:t>
            </a:r>
          </a:p>
          <a:p>
            <a:pPr marL="514350" indent="-514350">
              <a:buFont typeface="+mj-lt"/>
              <a:buAutoNum type="arabicPeriod"/>
            </a:pPr>
            <a:r>
              <a:rPr lang="de-DE" dirty="0"/>
              <a:t>Erklärung zur Barrierefreiheit</a:t>
            </a:r>
          </a:p>
          <a:p>
            <a:pPr marL="514350" indent="-514350">
              <a:buFont typeface="+mj-lt"/>
              <a:buAutoNum type="arabicPeriod"/>
            </a:pPr>
            <a:r>
              <a:rPr lang="de-DE" dirty="0"/>
              <a:t>Rückmeldemechanismus</a:t>
            </a:r>
          </a:p>
        </p:txBody>
      </p:sp>
    </p:spTree>
    <p:extLst>
      <p:ext uri="{BB962C8B-B14F-4D97-AF65-F5344CB8AC3E}">
        <p14:creationId xmlns:p14="http://schemas.microsoft.com/office/powerpoint/2010/main" val="28165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Digitale Barrierefreiheit in der Lehre</a:t>
            </a:r>
          </a:p>
        </p:txBody>
      </p:sp>
      <p:sp>
        <p:nvSpPr>
          <p:cNvPr id="3" name="Inhaltsplatzhalter 2"/>
          <p:cNvSpPr>
            <a:spLocks noGrp="1"/>
          </p:cNvSpPr>
          <p:nvPr>
            <p:ph idx="1"/>
          </p:nvPr>
        </p:nvSpPr>
        <p:spPr/>
        <p:txBody>
          <a:bodyPr>
            <a:normAutofit/>
          </a:bodyPr>
          <a:lstStyle/>
          <a:p>
            <a:pPr marL="0" indent="0">
              <a:buNone/>
            </a:pPr>
            <a:r>
              <a:rPr lang="de-DE" dirty="0"/>
              <a:t>Nötig: Strategie der Hochschule</a:t>
            </a:r>
          </a:p>
          <a:p>
            <a:pPr marL="0" indent="0">
              <a:buNone/>
            </a:pPr>
            <a:r>
              <a:rPr lang="de-DE" dirty="0"/>
              <a:t>Zu berücksichtigen (u.a.):</a:t>
            </a:r>
          </a:p>
          <a:p>
            <a:pPr lvl="1"/>
            <a:r>
              <a:rPr lang="de-DE" dirty="0"/>
              <a:t>Digitale Lernplattformen (ILIAS, </a:t>
            </a:r>
            <a:r>
              <a:rPr lang="de-DE" dirty="0" err="1"/>
              <a:t>Moodle</a:t>
            </a:r>
            <a:r>
              <a:rPr lang="de-DE" dirty="0"/>
              <a:t>, </a:t>
            </a:r>
            <a:r>
              <a:rPr lang="de-DE" dirty="0" err="1"/>
              <a:t>Skripteserver</a:t>
            </a:r>
            <a:r>
              <a:rPr lang="de-DE" dirty="0"/>
              <a:t>)</a:t>
            </a:r>
          </a:p>
          <a:p>
            <a:pPr lvl="1"/>
            <a:r>
              <a:rPr lang="de-DE" dirty="0"/>
              <a:t>Vorlesungsfolien und andere digitale Lernmaterialien</a:t>
            </a:r>
          </a:p>
          <a:p>
            <a:pPr lvl="1"/>
            <a:r>
              <a:rPr lang="de-DE" dirty="0"/>
              <a:t>Videos in der Lehre</a:t>
            </a:r>
          </a:p>
          <a:p>
            <a:pPr lvl="1"/>
            <a:r>
              <a:rPr lang="de-DE" dirty="0"/>
              <a:t>„Digitale Barrierefreiheit“ als Thema in den Curricula</a:t>
            </a:r>
          </a:p>
          <a:p>
            <a:pPr lvl="1"/>
            <a:r>
              <a:rPr lang="de-DE" dirty="0"/>
              <a:t>Bewusstseinsbildung und Fortbildungsangebote für Dozenten</a:t>
            </a:r>
          </a:p>
          <a:p>
            <a:pPr lvl="1"/>
            <a:r>
              <a:rPr lang="de-DE" dirty="0"/>
              <a:t>Ziel: Maßnahmen sollen allen Studierenden zugute kommen </a:t>
            </a:r>
            <a:br>
              <a:rPr lang="de-DE" dirty="0"/>
            </a:br>
            <a:r>
              <a:rPr lang="de-DE" dirty="0"/>
              <a:t>(im Sinne von „Universal Design for Learning“)</a:t>
            </a:r>
          </a:p>
        </p:txBody>
      </p:sp>
    </p:spTree>
    <p:extLst>
      <p:ext uri="{BB962C8B-B14F-4D97-AF65-F5344CB8AC3E}">
        <p14:creationId xmlns:p14="http://schemas.microsoft.com/office/powerpoint/2010/main" val="2824462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Digitale Barrierefreiheit ist ein Prozess</a:t>
            </a:r>
          </a:p>
        </p:txBody>
      </p:sp>
      <p:graphicFrame>
        <p:nvGraphicFramePr>
          <p:cNvPr id="4" name="Inhaltsplatzhalter 3" descr="(1) Bestandsaufnahme&#10; Öffentliche Websites&#10; Öffentliche Apps&#10; Interne Webplattformen&#10; Interne Apps&#10; (2) Strategische Planung&#10; Bewertung der Bestandsaufnahme&#10;Konkrete Ziele definieren&#10;Prioritäten festlegen&#10;Kernbausteine einer Digitalen Barriere-freiheitsinitiative identifizieren&#10;Ressourcen und Verantwortlichkeiten festlegen&#10;Umsetzungsplan entwickeln&#10;Erklärung zur Barrierefreiheit (§§)&#10; (3) Awareness &amp; Training&#10; Training in Strategie für Onboarding und Weiterbildung verankern&#10; Einführung und Grundlagen für alle&#10; Themenspezifische Fortbildungen je nach Rolle &amp; Aufgabe&#10;(4) Laufende Maßnahmen&#10; Meldestelle (§§)&#10; Bereitstellung von Archiv-Dokumenten in barrierefreien Formaten (§§)&#10; Internes Monitoring (QM)&#10; Beratung für Web- &amp; Lernplattform-Admins&#10; Beratung für App-Entwickler&#10;"/>
          <p:cNvGraphicFramePr>
            <a:graphicFrameLocks noGrp="1"/>
          </p:cNvGraphicFramePr>
          <p:nvPr>
            <p:ph idx="1"/>
            <p:extLst>
              <p:ext uri="{D42A27DB-BD31-4B8C-83A1-F6EECF244321}">
                <p14:modId xmlns:p14="http://schemas.microsoft.com/office/powerpoint/2010/main" val="2756748267"/>
              </p:ext>
            </p:extLst>
          </p:nvPr>
        </p:nvGraphicFramePr>
        <p:xfrm>
          <a:off x="473476" y="1600200"/>
          <a:ext cx="11245048" cy="4802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3897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F696B4B-67F9-F673-5AC2-FFCB33B1948A}"/>
              </a:ext>
            </a:extLst>
          </p:cNvPr>
          <p:cNvSpPr>
            <a:spLocks noGrp="1"/>
          </p:cNvSpPr>
          <p:nvPr>
            <p:ph type="title"/>
          </p:nvPr>
        </p:nvSpPr>
        <p:spPr/>
        <p:txBody>
          <a:bodyPr>
            <a:normAutofit/>
          </a:bodyPr>
          <a:lstStyle/>
          <a:p>
            <a:br>
              <a:rPr lang="de-DE" dirty="0"/>
            </a:br>
            <a:r>
              <a:rPr lang="de-DE" dirty="0"/>
              <a:t>Achtung Falle! </a:t>
            </a:r>
          </a:p>
        </p:txBody>
      </p:sp>
      <p:sp>
        <p:nvSpPr>
          <p:cNvPr id="5" name="Textplatzhalter 4">
            <a:extLst>
              <a:ext uri="{FF2B5EF4-FFF2-40B4-BE49-F238E27FC236}">
                <a16:creationId xmlns:a16="http://schemas.microsoft.com/office/drawing/2014/main" id="{F515D8F4-755A-E822-8840-2C0C155D666D}"/>
              </a:ext>
            </a:extLst>
          </p:cNvPr>
          <p:cNvSpPr>
            <a:spLocks noGrp="1"/>
          </p:cNvSpPr>
          <p:nvPr>
            <p:ph type="body" idx="1"/>
          </p:nvPr>
        </p:nvSpPr>
        <p:spPr/>
        <p:txBody>
          <a:bodyPr>
            <a:normAutofit/>
          </a:bodyPr>
          <a:lstStyle/>
          <a:p>
            <a:r>
              <a:rPr lang="de-DE" sz="3200" dirty="0"/>
              <a:t>Mangelhaftes Bewusstsein/Expertise in barrierefreiem Design</a:t>
            </a:r>
            <a:br>
              <a:rPr lang="de-DE" sz="3200" dirty="0"/>
            </a:br>
            <a:r>
              <a:rPr lang="de-DE" sz="3200" dirty="0"/>
              <a:t>führen zu teuren Abhängigkeiten und lückenhafter Umsetzung</a:t>
            </a:r>
          </a:p>
        </p:txBody>
      </p:sp>
      <p:pic>
        <p:nvPicPr>
          <p:cNvPr id="6" name="Grafik 5" descr="Mausefalle mit einem Stück Schokolade">
            <a:extLst>
              <a:ext uri="{FF2B5EF4-FFF2-40B4-BE49-F238E27FC236}">
                <a16:creationId xmlns:a16="http://schemas.microsoft.com/office/drawing/2014/main" id="{E5CBF64C-498B-E1A1-566A-2724E71F7D7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backgroundMark x1="33438" y1="36364" x2="33438" y2="36364"/>
                        <a14:backgroundMark x1="36172" y1="63746" x2="36172" y2="63746"/>
                        <a14:backgroundMark x1="25859" y1="62651" x2="25859" y2="62651"/>
                      </a14:backgroundRemoval>
                    </a14:imgEffect>
                  </a14:imgLayer>
                </a14:imgProps>
              </a:ext>
              <a:ext uri="{28A0092B-C50C-407E-A947-70E740481C1C}">
                <a14:useLocalDpi xmlns:a14="http://schemas.microsoft.com/office/drawing/2010/main" val="0"/>
              </a:ext>
            </a:extLst>
          </a:blip>
          <a:stretch>
            <a:fillRect/>
          </a:stretch>
        </p:blipFill>
        <p:spPr>
          <a:xfrm>
            <a:off x="6344914" y="154677"/>
            <a:ext cx="5927143" cy="4227720"/>
          </a:xfrm>
          <a:prstGeom prst="rect">
            <a:avLst/>
          </a:prstGeom>
        </p:spPr>
      </p:pic>
    </p:spTree>
    <p:extLst>
      <p:ext uri="{BB962C8B-B14F-4D97-AF65-F5344CB8AC3E}">
        <p14:creationId xmlns:p14="http://schemas.microsoft.com/office/powerpoint/2010/main" val="2323441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1E7C5-BD06-4F5F-9784-45F73E84FFF9}"/>
              </a:ext>
            </a:extLst>
          </p:cNvPr>
          <p:cNvSpPr>
            <a:spLocks noGrp="1"/>
          </p:cNvSpPr>
          <p:nvPr>
            <p:ph type="title"/>
          </p:nvPr>
        </p:nvSpPr>
        <p:spPr/>
        <p:txBody>
          <a:bodyPr>
            <a:normAutofit/>
          </a:bodyPr>
          <a:lstStyle/>
          <a:p>
            <a:r>
              <a:rPr lang="de-DE" sz="3200" dirty="0"/>
              <a:t>Bewusstseins-Umsetzungs-Falle</a:t>
            </a:r>
          </a:p>
        </p:txBody>
      </p:sp>
      <p:pic>
        <p:nvPicPr>
          <p:cNvPr id="5" name="Grafik 4" descr="Mausefalle mit einem Stück Schokolade">
            <a:extLst>
              <a:ext uri="{FF2B5EF4-FFF2-40B4-BE49-F238E27FC236}">
                <a16:creationId xmlns:a16="http://schemas.microsoft.com/office/drawing/2014/main" id="{AEBCA57A-8872-5167-5A8E-94CEA447C04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backgroundMark x1="33438" y1="36364" x2="33438" y2="36364"/>
                        <a14:backgroundMark x1="36172" y1="63746" x2="36172" y2="63746"/>
                        <a14:backgroundMark x1="25859" y1="62651" x2="25859" y2="62651"/>
                      </a14:backgroundRemoval>
                    </a14:imgEffect>
                  </a14:imgLayer>
                </a14:imgProps>
              </a:ext>
              <a:ext uri="{28A0092B-C50C-407E-A947-70E740481C1C}">
                <a14:useLocalDpi xmlns:a14="http://schemas.microsoft.com/office/drawing/2010/main" val="0"/>
              </a:ext>
            </a:extLst>
          </a:blip>
          <a:stretch>
            <a:fillRect/>
          </a:stretch>
        </p:blipFill>
        <p:spPr>
          <a:xfrm>
            <a:off x="564573" y="2033125"/>
            <a:ext cx="4133866" cy="2948609"/>
          </a:xfrm>
          <a:prstGeom prst="rect">
            <a:avLst/>
          </a:prstGeom>
        </p:spPr>
      </p:pic>
      <p:graphicFrame>
        <p:nvGraphicFramePr>
          <p:cNvPr id="6" name="Inhaltsplatzhalter 5" descr="Fehlende Expertise&#10; Kein Thema in Studium und Berufsausbildung&#10; Keine Zeit zur Weiterbildung&#10;Mangelndes Bewusstsein&#10; Barrierefreiheit im Projekt nicht eingeplant&#10; Barrierefreiheit im Vertrag nicht gefordert&#10;Umsetzungslücke&#10; Nicht-inklusives Design&#10; Gelieferte „Ware“ ist nicht barrierefrei&#10;„Notfall“-Maßnahmen&#10; Outsourcing (teuer)&#10; Oberflächliche Reparaturen&#10;Projekterfolg in Gefahr&#10; Zeitplan überschritten&#10; Budget überschritten&#10; Barrierefreiheit als Reizthema&#10;">
            <a:extLst>
              <a:ext uri="{FF2B5EF4-FFF2-40B4-BE49-F238E27FC236}">
                <a16:creationId xmlns:a16="http://schemas.microsoft.com/office/drawing/2014/main" id="{FE2B4FB4-94E2-25DF-0316-1F48F6927892}"/>
              </a:ext>
            </a:extLst>
          </p:cNvPr>
          <p:cNvGraphicFramePr>
            <a:graphicFrameLocks noGrp="1"/>
          </p:cNvGraphicFramePr>
          <p:nvPr>
            <p:ph idx="1"/>
            <p:extLst>
              <p:ext uri="{D42A27DB-BD31-4B8C-83A1-F6EECF244321}">
                <p14:modId xmlns:p14="http://schemas.microsoft.com/office/powerpoint/2010/main" val="952729542"/>
              </p:ext>
            </p:extLst>
          </p:nvPr>
        </p:nvGraphicFramePr>
        <p:xfrm>
          <a:off x="3501539" y="-1"/>
          <a:ext cx="8690461" cy="68580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670358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1E7C5-BD06-4F5F-9784-45F73E84FFF9}"/>
              </a:ext>
            </a:extLst>
          </p:cNvPr>
          <p:cNvSpPr>
            <a:spLocks noGrp="1"/>
          </p:cNvSpPr>
          <p:nvPr>
            <p:ph type="title"/>
          </p:nvPr>
        </p:nvSpPr>
        <p:spPr/>
        <p:txBody>
          <a:bodyPr>
            <a:normAutofit/>
          </a:bodyPr>
          <a:lstStyle/>
          <a:p>
            <a:r>
              <a:rPr lang="de-DE" dirty="0"/>
              <a:t>Nachhaltige Prozesse</a:t>
            </a:r>
          </a:p>
        </p:txBody>
      </p:sp>
      <p:pic>
        <p:nvPicPr>
          <p:cNvPr id="10" name="Grafik 9" descr="Ein Roulette-Rad">
            <a:extLst>
              <a:ext uri="{FF2B5EF4-FFF2-40B4-BE49-F238E27FC236}">
                <a16:creationId xmlns:a16="http://schemas.microsoft.com/office/drawing/2014/main" id="{E92F9AFE-7037-F4F3-CE24-D62E84147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73" y="2481581"/>
            <a:ext cx="3648569" cy="2052320"/>
          </a:xfrm>
          <a:prstGeom prst="rect">
            <a:avLst/>
          </a:prstGeom>
        </p:spPr>
      </p:pic>
      <p:graphicFrame>
        <p:nvGraphicFramePr>
          <p:cNvPr id="6" name="Inhaltsplatzhalter 5" descr="Expertise im Haus&#10; Systematisches Onboarding und  Weiterbildung&#10; Wertschätzung der Mitarbeitenden&#10;Bewusstsein für Barrierefreiheit&#10; Barrierefreiheit im Projekt eingeplant&#10; Vertragliche Vereinbarungen&#10;Inklusives Design als Prozess&#10; Entwicklungsergebnis ist (weitgehend) barrierefrei &#10; Gelieferte „Ware“ ist barrierefrei&#10;  Erfolgreiches Projekt&#10; Im Plan&#10; Im Budget&#10;">
            <a:extLst>
              <a:ext uri="{FF2B5EF4-FFF2-40B4-BE49-F238E27FC236}">
                <a16:creationId xmlns:a16="http://schemas.microsoft.com/office/drawing/2014/main" id="{FE2B4FB4-94E2-25DF-0316-1F48F6927892}"/>
              </a:ext>
            </a:extLst>
          </p:cNvPr>
          <p:cNvGraphicFramePr>
            <a:graphicFrameLocks noGrp="1"/>
          </p:cNvGraphicFramePr>
          <p:nvPr>
            <p:ph idx="1"/>
            <p:extLst>
              <p:ext uri="{D42A27DB-BD31-4B8C-83A1-F6EECF244321}">
                <p14:modId xmlns:p14="http://schemas.microsoft.com/office/powerpoint/2010/main" val="1809264137"/>
              </p:ext>
            </p:extLst>
          </p:nvPr>
        </p:nvGraphicFramePr>
        <p:xfrm>
          <a:off x="3249227" y="0"/>
          <a:ext cx="8942773"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740517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1CA31-12AA-9424-A683-C13B55449BC7}"/>
              </a:ext>
            </a:extLst>
          </p:cNvPr>
          <p:cNvSpPr>
            <a:spLocks noGrp="1"/>
          </p:cNvSpPr>
          <p:nvPr>
            <p:ph type="title"/>
          </p:nvPr>
        </p:nvSpPr>
        <p:spPr/>
        <p:txBody>
          <a:bodyPr/>
          <a:lstStyle/>
          <a:p>
            <a:r>
              <a:rPr lang="de-DE" dirty="0"/>
              <a:t>Wege aus der Falle</a:t>
            </a:r>
          </a:p>
        </p:txBody>
      </p:sp>
      <p:sp>
        <p:nvSpPr>
          <p:cNvPr id="3" name="Inhaltsplatzhalter 2">
            <a:extLst>
              <a:ext uri="{FF2B5EF4-FFF2-40B4-BE49-F238E27FC236}">
                <a16:creationId xmlns:a16="http://schemas.microsoft.com/office/drawing/2014/main" id="{4B12AD32-6AA7-B499-193F-7DF933378472}"/>
              </a:ext>
            </a:extLst>
          </p:cNvPr>
          <p:cNvSpPr>
            <a:spLocks noGrp="1"/>
          </p:cNvSpPr>
          <p:nvPr>
            <p:ph idx="1"/>
          </p:nvPr>
        </p:nvSpPr>
        <p:spPr>
          <a:xfrm>
            <a:off x="564573" y="1588073"/>
            <a:ext cx="7207827" cy="4669798"/>
          </a:xfrm>
        </p:spPr>
        <p:txBody>
          <a:bodyPr>
            <a:normAutofit fontScale="92500"/>
          </a:bodyPr>
          <a:lstStyle/>
          <a:p>
            <a:r>
              <a:rPr lang="de-DE" dirty="0"/>
              <a:t>Eigene Kompetenzen im Haus fördern</a:t>
            </a:r>
          </a:p>
          <a:p>
            <a:pPr lvl="1"/>
            <a:r>
              <a:rPr lang="de-DE" dirty="0"/>
              <a:t>Systematisches Onboarding und Training „on </a:t>
            </a:r>
            <a:r>
              <a:rPr lang="de-DE" dirty="0" err="1"/>
              <a:t>the</a:t>
            </a:r>
            <a:r>
              <a:rPr lang="de-DE" dirty="0"/>
              <a:t> </a:t>
            </a:r>
            <a:r>
              <a:rPr lang="de-DE" dirty="0" err="1"/>
              <a:t>job</a:t>
            </a:r>
            <a:r>
              <a:rPr lang="de-DE" dirty="0"/>
              <a:t>“ für Mitarbeitende</a:t>
            </a:r>
          </a:p>
          <a:p>
            <a:pPr lvl="1"/>
            <a:r>
              <a:rPr lang="de-DE" dirty="0"/>
              <a:t>Siehe modulares Workshop-Konzept (nächste Folie)</a:t>
            </a:r>
          </a:p>
          <a:p>
            <a:r>
              <a:rPr lang="de-DE" dirty="0"/>
              <a:t>Zertifikate für Mitarbeitende</a:t>
            </a:r>
          </a:p>
          <a:p>
            <a:pPr lvl="1"/>
            <a:r>
              <a:rPr lang="de-DE" dirty="0"/>
              <a:t>IAAP-DACH</a:t>
            </a:r>
          </a:p>
          <a:p>
            <a:r>
              <a:rPr lang="de-DE" dirty="0"/>
              <a:t>Barrierefreiheit als Prozess verstehen</a:t>
            </a:r>
          </a:p>
          <a:p>
            <a:r>
              <a:rPr lang="de-DE" dirty="0"/>
              <a:t>Barrierefreiheit systematisch messen (Reifegradmodell)</a:t>
            </a:r>
          </a:p>
        </p:txBody>
      </p:sp>
      <p:pic>
        <p:nvPicPr>
          <p:cNvPr id="6" name="Grafik 5" descr="Labyrinth">
            <a:extLst>
              <a:ext uri="{FF2B5EF4-FFF2-40B4-BE49-F238E27FC236}">
                <a16:creationId xmlns:a16="http://schemas.microsoft.com/office/drawing/2014/main" id="{1B7E2D77-19AC-ACAC-F067-1F16124B1BE0}"/>
              </a:ext>
            </a:extLst>
          </p:cNvPr>
          <p:cNvPicPr>
            <a:picLocks noChangeAspect="1"/>
          </p:cNvPicPr>
          <p:nvPr/>
        </p:nvPicPr>
        <p:blipFill rotWithShape="1">
          <a:blip r:embed="rId2">
            <a:extLst>
              <a:ext uri="{28A0092B-C50C-407E-A947-70E740481C1C}">
                <a14:useLocalDpi xmlns:a14="http://schemas.microsoft.com/office/drawing/2010/main" val="0"/>
              </a:ext>
            </a:extLst>
          </a:blip>
          <a:srcRect l="19684" r="19239"/>
          <a:stretch/>
        </p:blipFill>
        <p:spPr>
          <a:xfrm>
            <a:off x="8068590" y="1709423"/>
            <a:ext cx="3558837" cy="3104624"/>
          </a:xfrm>
          <a:prstGeom prst="rect">
            <a:avLst/>
          </a:prstGeom>
        </p:spPr>
      </p:pic>
    </p:spTree>
    <p:extLst>
      <p:ext uri="{BB962C8B-B14F-4D97-AF65-F5344CB8AC3E}">
        <p14:creationId xmlns:p14="http://schemas.microsoft.com/office/powerpoint/2010/main" val="234853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37527-9932-AFAF-76DA-BA9B8150DBB8}"/>
              </a:ext>
            </a:extLst>
          </p:cNvPr>
          <p:cNvSpPr>
            <a:spLocks noGrp="1"/>
          </p:cNvSpPr>
          <p:nvPr>
            <p:ph type="title"/>
          </p:nvPr>
        </p:nvSpPr>
        <p:spPr/>
        <p:txBody>
          <a:bodyPr/>
          <a:lstStyle/>
          <a:p>
            <a:r>
              <a:rPr lang="de-DE" dirty="0"/>
              <a:t>Modulares Workshop-Konzept</a:t>
            </a:r>
          </a:p>
        </p:txBody>
      </p:sp>
      <p:graphicFrame>
        <p:nvGraphicFramePr>
          <p:cNvPr id="5" name="Inhaltsplatzhalter 4" descr="Einführung in Digitale Barrierefreiheit&#10;Vielfalt der Benutzerbedürfnisse&#10;Multimedia&#10;Word-Dokumente&#10;PowerPoint-Folien&#10;PDF-Dokumente&#10;PDF-Formulare&#10;Veranstaltungen&#10;„Easy Web Check“&#10;Selbstbewertung von Websites nach BITV-Test&#10;Vereinfachte Prüfmethode für mobile Apps&#10;Selbstbewertung von mobilen Apps nach BITV-Test&#10;">
            <a:extLst>
              <a:ext uri="{FF2B5EF4-FFF2-40B4-BE49-F238E27FC236}">
                <a16:creationId xmlns:a16="http://schemas.microsoft.com/office/drawing/2014/main" id="{2AE10E99-5F5B-139D-64B0-DC577FDEE73A}"/>
              </a:ext>
            </a:extLst>
          </p:cNvPr>
          <p:cNvGraphicFramePr>
            <a:graphicFrameLocks noGrp="1"/>
          </p:cNvGraphicFramePr>
          <p:nvPr>
            <p:ph idx="1"/>
            <p:extLst>
              <p:ext uri="{D42A27DB-BD31-4B8C-83A1-F6EECF244321}">
                <p14:modId xmlns:p14="http://schemas.microsoft.com/office/powerpoint/2010/main" val="3409793719"/>
              </p:ext>
            </p:extLst>
          </p:nvPr>
        </p:nvGraphicFramePr>
        <p:xfrm>
          <a:off x="565150" y="1587500"/>
          <a:ext cx="11061700" cy="5070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fik 3" descr="QR-Code für https://barrierefreiheit.hdm-stuttgart.de/workshop-katalog/">
            <a:extLst>
              <a:ext uri="{FF2B5EF4-FFF2-40B4-BE49-F238E27FC236}">
                <a16:creationId xmlns:a16="http://schemas.microsoft.com/office/drawing/2014/main" id="{38DAD3BF-C197-DAFC-476B-D706A7850DF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31205" y="57559"/>
            <a:ext cx="1308847" cy="1308847"/>
          </a:xfrm>
          <a:prstGeom prst="rect">
            <a:avLst/>
          </a:prstGeom>
        </p:spPr>
      </p:pic>
    </p:spTree>
    <p:extLst>
      <p:ext uri="{BB962C8B-B14F-4D97-AF65-F5344CB8AC3E}">
        <p14:creationId xmlns:p14="http://schemas.microsoft.com/office/powerpoint/2010/main" val="40086577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40392AB0-39C8-43E7-C8AD-0FC0E8870F49}"/>
              </a:ext>
            </a:extLst>
          </p:cNvPr>
          <p:cNvSpPr>
            <a:spLocks noGrp="1"/>
          </p:cNvSpPr>
          <p:nvPr>
            <p:ph type="title"/>
          </p:nvPr>
        </p:nvSpPr>
        <p:spPr/>
        <p:txBody>
          <a:bodyPr>
            <a:noAutofit/>
          </a:bodyPr>
          <a:lstStyle/>
          <a:p>
            <a:r>
              <a:rPr lang="en-GB" sz="3200"/>
              <a:t>IAAP Certificates for Accessibility Experts</a:t>
            </a:r>
          </a:p>
        </p:txBody>
      </p:sp>
      <p:sp>
        <p:nvSpPr>
          <p:cNvPr id="2" name="Textplatzhalter 1">
            <a:extLst>
              <a:ext uri="{FF2B5EF4-FFF2-40B4-BE49-F238E27FC236}">
                <a16:creationId xmlns:a16="http://schemas.microsoft.com/office/drawing/2014/main" id="{19AEEDE7-4AD5-70A5-5BD8-B006768567C0}"/>
              </a:ext>
            </a:extLst>
          </p:cNvPr>
          <p:cNvSpPr>
            <a:spLocks noGrp="1"/>
          </p:cNvSpPr>
          <p:nvPr>
            <p:ph type="body" sz="quarter" idx="13"/>
          </p:nvPr>
        </p:nvSpPr>
        <p:spPr/>
        <p:txBody>
          <a:bodyPr>
            <a:normAutofit fontScale="92500" lnSpcReduction="10000"/>
          </a:bodyPr>
          <a:lstStyle/>
          <a:p>
            <a:r>
              <a:rPr lang="en-GB"/>
              <a:t>Source: </a:t>
            </a:r>
            <a:r>
              <a:rPr lang="en-GB">
                <a:hlinkClick r:id="rId3"/>
              </a:rPr>
              <a:t>https://www.accessibilityassociation.org/s/certification</a:t>
            </a:r>
            <a:r>
              <a:rPr lang="en-GB"/>
              <a:t> 2022-09-23</a:t>
            </a:r>
          </a:p>
        </p:txBody>
      </p:sp>
      <p:pic>
        <p:nvPicPr>
          <p:cNvPr id="6" name="Grafik 5" descr="Logos für IAAP-Zertifikate:&#10;- CPACC: Certified Professional in Core Competencies&#10;- WAS: Web Accessibility Specialist&#10;- CPWA: Certified Professional in Web Accessibility&#10;- ADS: Accessible Document Specialist&#10;- CPABE: Certified Professional in Accessible Built Environments">
            <a:extLst>
              <a:ext uri="{FF2B5EF4-FFF2-40B4-BE49-F238E27FC236}">
                <a16:creationId xmlns:a16="http://schemas.microsoft.com/office/drawing/2014/main" id="{90053B66-A379-8D8F-7E03-A3B2D239408E}"/>
              </a:ext>
            </a:extLst>
          </p:cNvPr>
          <p:cNvPicPr>
            <a:picLocks noChangeAspect="1"/>
          </p:cNvPicPr>
          <p:nvPr/>
        </p:nvPicPr>
        <p:blipFill>
          <a:blip r:embed="rId4" cstate="email">
            <a:clrChange>
              <a:clrFrom>
                <a:srgbClr val="FFFF00"/>
              </a:clrFrom>
              <a:clrTo>
                <a:srgbClr val="FFFF00">
                  <a:alpha val="0"/>
                </a:srgbClr>
              </a:clrTo>
            </a:clrChange>
            <a:extLst>
              <a:ext uri="{28A0092B-C50C-407E-A947-70E740481C1C}">
                <a14:useLocalDpi xmlns:a14="http://schemas.microsoft.com/office/drawing/2010/main"/>
              </a:ext>
            </a:extLst>
          </a:blip>
          <a:stretch>
            <a:fillRect/>
          </a:stretch>
        </p:blipFill>
        <p:spPr>
          <a:xfrm>
            <a:off x="1268617" y="302930"/>
            <a:ext cx="9654766" cy="5769696"/>
          </a:xfrm>
          <a:prstGeom prst="rect">
            <a:avLst/>
          </a:prstGeom>
        </p:spPr>
      </p:pic>
      <p:sp>
        <p:nvSpPr>
          <p:cNvPr id="3" name="Foliennummernplatzhalter 2">
            <a:extLst>
              <a:ext uri="{FF2B5EF4-FFF2-40B4-BE49-F238E27FC236}">
                <a16:creationId xmlns:a16="http://schemas.microsoft.com/office/drawing/2014/main" id="{22485E57-4A65-A226-9E67-8AF52BFF6C82}"/>
              </a:ext>
              <a:ext uri="{C183D7F6-B498-43B3-948B-1728B52AA6E4}">
                <adec:decorative xmlns:adec="http://schemas.microsoft.com/office/drawing/2017/decorative" val="1"/>
              </a:ext>
            </a:extLst>
          </p:cNvPr>
          <p:cNvSpPr>
            <a:spLocks noGrp="1"/>
          </p:cNvSpPr>
          <p:nvPr>
            <p:ph type="sldNum" sz="quarter" idx="12"/>
          </p:nvPr>
        </p:nvSpPr>
        <p:spPr>
          <a:xfrm>
            <a:off x="10929403" y="365125"/>
            <a:ext cx="698024" cy="365125"/>
          </a:xfrm>
        </p:spPr>
        <p:txBody>
          <a:bodyPr/>
          <a:lstStyle/>
          <a:p>
            <a:fld id="{935305CA-DCC9-4948-BD69-6E7F4002ACB5}" type="slidenum">
              <a:rPr lang="en-GB" smtClean="0"/>
              <a:t>38</a:t>
            </a:fld>
            <a:endParaRPr lang="en-GB"/>
          </a:p>
        </p:txBody>
      </p:sp>
    </p:spTree>
    <p:extLst>
      <p:ext uri="{BB962C8B-B14F-4D97-AF65-F5344CB8AC3E}">
        <p14:creationId xmlns:p14="http://schemas.microsoft.com/office/powerpoint/2010/main" val="6513116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7DCCED-19C5-4C4A-8930-6255FB601EC6}"/>
              </a:ext>
            </a:extLst>
          </p:cNvPr>
          <p:cNvSpPr>
            <a:spLocks noGrp="1"/>
          </p:cNvSpPr>
          <p:nvPr>
            <p:ph type="title"/>
          </p:nvPr>
        </p:nvSpPr>
        <p:spPr/>
        <p:txBody>
          <a:bodyPr/>
          <a:lstStyle/>
          <a:p>
            <a:r>
              <a:rPr lang="de-DE" dirty="0"/>
              <a:t>Danke</a:t>
            </a:r>
          </a:p>
        </p:txBody>
      </p:sp>
      <p:sp>
        <p:nvSpPr>
          <p:cNvPr id="3" name="Inhaltsplatzhalter 2">
            <a:extLst>
              <a:ext uri="{FF2B5EF4-FFF2-40B4-BE49-F238E27FC236}">
                <a16:creationId xmlns:a16="http://schemas.microsoft.com/office/drawing/2014/main" id="{34D1C844-9F3A-4949-A25B-E8CA88DB072B}"/>
              </a:ext>
            </a:extLst>
          </p:cNvPr>
          <p:cNvSpPr>
            <a:spLocks noGrp="1"/>
          </p:cNvSpPr>
          <p:nvPr>
            <p:ph idx="1"/>
          </p:nvPr>
        </p:nvSpPr>
        <p:spPr>
          <a:xfrm>
            <a:off x="1596787" y="1894115"/>
            <a:ext cx="7362968" cy="4363756"/>
          </a:xfrm>
        </p:spPr>
        <p:txBody>
          <a:bodyPr/>
          <a:lstStyle/>
          <a:p>
            <a:pPr marL="0" indent="0" algn="ctr">
              <a:lnSpc>
                <a:spcPct val="100000"/>
              </a:lnSpc>
              <a:buNone/>
            </a:pPr>
            <a:r>
              <a:rPr lang="de-DE" dirty="0"/>
              <a:t>Gottfried Zimmermann</a:t>
            </a:r>
          </a:p>
          <a:p>
            <a:pPr marL="0" indent="0" algn="ctr">
              <a:lnSpc>
                <a:spcPct val="100000"/>
              </a:lnSpc>
              <a:spcBef>
                <a:spcPts val="0"/>
              </a:spcBef>
              <a:buNone/>
            </a:pPr>
            <a:r>
              <a:rPr lang="de-DE" sz="2000" dirty="0">
                <a:hlinkClick r:id="rId3"/>
              </a:rPr>
              <a:t>gzimmermann@hdm-stuttgart.de</a:t>
            </a:r>
            <a:r>
              <a:rPr lang="de-DE" sz="2000" dirty="0"/>
              <a:t> </a:t>
            </a:r>
          </a:p>
          <a:p>
            <a:pPr marL="0" indent="0" algn="ctr">
              <a:lnSpc>
                <a:spcPct val="100000"/>
              </a:lnSpc>
              <a:spcBef>
                <a:spcPts val="3000"/>
              </a:spcBef>
              <a:buNone/>
            </a:pPr>
            <a:r>
              <a:rPr lang="de-DE" dirty="0"/>
              <a:t>Kompetenzzentrum Digitale Barrierefreiheit</a:t>
            </a:r>
          </a:p>
          <a:p>
            <a:pPr marL="0" indent="0" algn="ctr">
              <a:lnSpc>
                <a:spcPct val="100000"/>
              </a:lnSpc>
              <a:buNone/>
            </a:pPr>
            <a:r>
              <a:rPr lang="de-DE" dirty="0"/>
              <a:t>Hochschule der Medien, Stuttgart </a:t>
            </a:r>
          </a:p>
          <a:p>
            <a:pPr marL="0" indent="0" algn="ctr">
              <a:lnSpc>
                <a:spcPct val="100000"/>
              </a:lnSpc>
              <a:spcBef>
                <a:spcPts val="3000"/>
              </a:spcBef>
              <a:buNone/>
            </a:pPr>
            <a:r>
              <a:rPr lang="de-DE" sz="2400" dirty="0"/>
              <a:t>Bestellen Sie unseren Newsletter: </a:t>
            </a:r>
            <a:br>
              <a:rPr lang="de-DE" sz="2400" dirty="0"/>
            </a:br>
            <a:r>
              <a:rPr lang="de-DE" sz="2000" dirty="0">
                <a:hlinkClick r:id="rId4"/>
              </a:rPr>
              <a:t>barrierefreiheit.hdm-stuttgart.de/newsletter</a:t>
            </a:r>
            <a:r>
              <a:rPr lang="de-DE" sz="2000" dirty="0"/>
              <a:t>  </a:t>
            </a:r>
            <a:endParaRPr lang="de-DE" dirty="0"/>
          </a:p>
          <a:p>
            <a:pPr marL="0" indent="0" algn="ctr">
              <a:lnSpc>
                <a:spcPct val="100000"/>
              </a:lnSpc>
              <a:spcBef>
                <a:spcPts val="4200"/>
              </a:spcBef>
              <a:buNone/>
            </a:pPr>
            <a:r>
              <a:rPr lang="de-DE" b="1" dirty="0"/>
              <a:t>Alle Rechte vorbehalten</a:t>
            </a:r>
          </a:p>
        </p:txBody>
      </p:sp>
      <p:pic>
        <p:nvPicPr>
          <p:cNvPr id="6" name="Grafik 5" descr="Foto Gottfried Zimmermann">
            <a:extLst>
              <a:ext uri="{FF2B5EF4-FFF2-40B4-BE49-F238E27FC236}">
                <a16:creationId xmlns:a16="http://schemas.microsoft.com/office/drawing/2014/main" id="{FDA33450-70B9-494A-9FAA-EB7DF1455C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5218" y="1968470"/>
            <a:ext cx="2362209" cy="2649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Grafik 4" descr="https://barrierefreiheit.hdm-stuttgart.de/newsletter/">
            <a:extLst>
              <a:ext uri="{FF2B5EF4-FFF2-40B4-BE49-F238E27FC236}">
                <a16:creationId xmlns:a16="http://schemas.microsoft.com/office/drawing/2014/main" id="{07C3203F-EB8C-3D90-CD01-39BBCF4359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943" y="4360459"/>
            <a:ext cx="2082421" cy="2082421"/>
          </a:xfrm>
          <a:prstGeom prst="rect">
            <a:avLst/>
          </a:prstGeom>
        </p:spPr>
      </p:pic>
      <p:sp>
        <p:nvSpPr>
          <p:cNvPr id="7" name="Foliennummernplatzhalter 6">
            <a:extLst>
              <a:ext uri="{FF2B5EF4-FFF2-40B4-BE49-F238E27FC236}">
                <a16:creationId xmlns:a16="http://schemas.microsoft.com/office/drawing/2014/main" id="{B24BE8CC-273B-4D03-A9C2-3852813FF3EF}"/>
              </a:ext>
              <a:ext uri="{C183D7F6-B498-43B3-948B-1728B52AA6E4}">
                <adec:decorative xmlns:adec="http://schemas.microsoft.com/office/drawing/2017/decorative" val="1"/>
              </a:ext>
            </a:extLst>
          </p:cNvPr>
          <p:cNvSpPr>
            <a:spLocks noGrp="1"/>
          </p:cNvSpPr>
          <p:nvPr>
            <p:ph type="sldNum" sz="quarter" idx="12"/>
          </p:nvPr>
        </p:nvSpPr>
        <p:spPr/>
        <p:txBody>
          <a:bodyPr/>
          <a:lstStyle/>
          <a:p>
            <a:fld id="{935305CA-DCC9-4948-BD69-6E7F4002ACB5}" type="slidenum">
              <a:rPr lang="de-DE" smtClean="0"/>
              <a:pPr/>
              <a:t>39</a:t>
            </a:fld>
            <a:endParaRPr lang="de-DE" dirty="0"/>
          </a:p>
        </p:txBody>
      </p:sp>
    </p:spTree>
    <p:extLst>
      <p:ext uri="{BB962C8B-B14F-4D97-AF65-F5344CB8AC3E}">
        <p14:creationId xmlns:p14="http://schemas.microsoft.com/office/powerpoint/2010/main" val="2086447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Wer profitiert von Barrierefreiheit?</a:t>
            </a:r>
          </a:p>
        </p:txBody>
      </p:sp>
      <p:sp>
        <p:nvSpPr>
          <p:cNvPr id="3" name="Inhaltsplatzhalter 2"/>
          <p:cNvSpPr>
            <a:spLocks noGrp="1"/>
          </p:cNvSpPr>
          <p:nvPr>
            <p:ph idx="1"/>
          </p:nvPr>
        </p:nvSpPr>
        <p:spPr/>
        <p:txBody>
          <a:bodyPr>
            <a:normAutofit fontScale="92500" lnSpcReduction="20000"/>
          </a:bodyPr>
          <a:lstStyle/>
          <a:p>
            <a:r>
              <a:rPr lang="de-DE" dirty="0"/>
              <a:t>Menschen mit Einschränkungen</a:t>
            </a:r>
          </a:p>
          <a:p>
            <a:r>
              <a:rPr lang="de-DE" dirty="0"/>
              <a:t>Ältere Menschen</a:t>
            </a:r>
          </a:p>
          <a:p>
            <a:r>
              <a:rPr lang="de-DE" dirty="0"/>
              <a:t>Menschen, deren Muttersprache nicht Deutsch ist</a:t>
            </a:r>
          </a:p>
          <a:p>
            <a:r>
              <a:rPr lang="de-DE" dirty="0"/>
              <a:t>Analphabeten</a:t>
            </a:r>
          </a:p>
          <a:p>
            <a:r>
              <a:rPr lang="de-DE" dirty="0"/>
              <a:t>Temporäre Einschränkungen</a:t>
            </a:r>
          </a:p>
          <a:p>
            <a:pPr lvl="1"/>
            <a:r>
              <a:rPr lang="de-DE" dirty="0"/>
              <a:t>Z.B. Arm gebrochen/verstaucht, Migräne, Heuschnupfen, Mittelohrentzündung</a:t>
            </a:r>
          </a:p>
          <a:p>
            <a:r>
              <a:rPr lang="de-DE" dirty="0"/>
              <a:t>Situative Einschränkungen</a:t>
            </a:r>
          </a:p>
          <a:p>
            <a:pPr lvl="1"/>
            <a:r>
              <a:rPr lang="de-DE" dirty="0"/>
              <a:t>Beamer, Lichtblendung, Lautsprecher fehlen/defekt, Maus kaputt/Akku leer</a:t>
            </a:r>
          </a:p>
          <a:p>
            <a:r>
              <a:rPr lang="de-DE" dirty="0"/>
              <a:t>Alle Menschen (früher oder später)</a:t>
            </a:r>
          </a:p>
          <a:p>
            <a:endParaRPr lang="de-DE" dirty="0"/>
          </a:p>
        </p:txBody>
      </p:sp>
      <p:sp>
        <p:nvSpPr>
          <p:cNvPr id="4" name="Foliennummernplatzhalter 2">
            <a:extLst>
              <a:ext uri="{FF2B5EF4-FFF2-40B4-BE49-F238E27FC236}">
                <a16:creationId xmlns:a16="http://schemas.microsoft.com/office/drawing/2014/main" id="{6526DA6D-F3EB-4F6E-AF50-86474D14D949}"/>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CA360C-D8EB-4426-BBDA-CF7635D01E12}" type="slidenum">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3737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0AEC5CB-4F1D-901F-930C-00E4706FB7C1}"/>
              </a:ext>
            </a:extLst>
          </p:cNvPr>
          <p:cNvSpPr>
            <a:spLocks noGrp="1"/>
          </p:cNvSpPr>
          <p:nvPr>
            <p:ph type="title"/>
          </p:nvPr>
        </p:nvSpPr>
        <p:spPr/>
        <p:txBody>
          <a:bodyPr/>
          <a:lstStyle/>
          <a:p>
            <a:r>
              <a:rPr lang="de-DE" dirty="0"/>
              <a:t>Die wichtigsten Gesetze im Überblick (1)</a:t>
            </a:r>
          </a:p>
        </p:txBody>
      </p:sp>
      <p:grpSp>
        <p:nvGrpSpPr>
          <p:cNvPr id="2" name="Gruppieren 1" descr="Es gibt die folgenden Kategorien:&#10;- Empfehlungen&#10;- Gesetze EU&#10;- Gesetze Deutschland&#10;- Standards&#10;&#10;UN-CRPD (2007) in Kategorie Empfehlungen.">
            <a:extLst>
              <a:ext uri="{FF2B5EF4-FFF2-40B4-BE49-F238E27FC236}">
                <a16:creationId xmlns:a16="http://schemas.microsoft.com/office/drawing/2014/main" id="{3C734EAE-41D2-E877-4C83-71ED509EC8D6}"/>
              </a:ext>
            </a:extLst>
          </p:cNvPr>
          <p:cNvGrpSpPr/>
          <p:nvPr/>
        </p:nvGrpSpPr>
        <p:grpSpPr>
          <a:xfrm>
            <a:off x="728546" y="1621617"/>
            <a:ext cx="10757210" cy="4551841"/>
            <a:chOff x="728546" y="1621617"/>
            <a:chExt cx="10757210" cy="4551841"/>
          </a:xfrm>
        </p:grpSpPr>
        <p:cxnSp>
          <p:nvCxnSpPr>
            <p:cNvPr id="8" name="Gerader Verbinder 7">
              <a:extLst>
                <a:ext uri="{FF2B5EF4-FFF2-40B4-BE49-F238E27FC236}">
                  <a16:creationId xmlns:a16="http://schemas.microsoft.com/office/drawing/2014/main" id="{234144B5-D7AA-D882-0FBA-C7A827DBEFF6}"/>
                </a:ext>
              </a:extLst>
            </p:cNvPr>
            <p:cNvCxnSpPr/>
            <p:nvPr/>
          </p:nvCxnSpPr>
          <p:spPr>
            <a:xfrm>
              <a:off x="758282" y="2550411"/>
              <a:ext cx="10727474" cy="0"/>
            </a:xfrm>
            <a:prstGeom prst="line">
              <a:avLst/>
            </a:prstGeom>
          </p:spPr>
          <p:style>
            <a:lnRef idx="1">
              <a:schemeClr val="accent4"/>
            </a:lnRef>
            <a:fillRef idx="0">
              <a:schemeClr val="accent4"/>
            </a:fillRef>
            <a:effectRef idx="0">
              <a:schemeClr val="accent4"/>
            </a:effectRef>
            <a:fontRef idx="minor">
              <a:schemeClr val="tx1"/>
            </a:fontRef>
          </p:style>
        </p:cxnSp>
        <p:sp>
          <p:nvSpPr>
            <p:cNvPr id="9" name="Textfeld 8">
              <a:extLst>
                <a:ext uri="{FF2B5EF4-FFF2-40B4-BE49-F238E27FC236}">
                  <a16:creationId xmlns:a16="http://schemas.microsoft.com/office/drawing/2014/main" id="{01DF6B55-1BF7-771D-24FE-A95B3F904F98}"/>
                </a:ext>
              </a:extLst>
            </p:cNvPr>
            <p:cNvSpPr txBox="1"/>
            <p:nvPr/>
          </p:nvSpPr>
          <p:spPr>
            <a:xfrm>
              <a:off x="728546" y="2141533"/>
              <a:ext cx="2111297" cy="369332"/>
            </a:xfrm>
            <a:prstGeom prst="rect">
              <a:avLst/>
            </a:prstGeom>
            <a:noFill/>
          </p:spPr>
          <p:txBody>
            <a:bodyPr wrap="square" rtlCol="0">
              <a:spAutoFit/>
            </a:bodyPr>
            <a:lstStyle/>
            <a:p>
              <a:r>
                <a:rPr lang="de-DE" dirty="0">
                  <a:solidFill>
                    <a:schemeClr val="accent4"/>
                  </a:solidFill>
                </a:rPr>
                <a:t>Empfehlungen</a:t>
              </a:r>
            </a:p>
          </p:txBody>
        </p:sp>
        <p:sp>
          <p:nvSpPr>
            <p:cNvPr id="10" name="Rechteck: abgerundete Ecken 9">
              <a:extLst>
                <a:ext uri="{FF2B5EF4-FFF2-40B4-BE49-F238E27FC236}">
                  <a16:creationId xmlns:a16="http://schemas.microsoft.com/office/drawing/2014/main" id="{B5A21203-CD01-E971-8B4C-3D26067980D4}"/>
                </a:ext>
              </a:extLst>
            </p:cNvPr>
            <p:cNvSpPr/>
            <p:nvPr/>
          </p:nvSpPr>
          <p:spPr>
            <a:xfrm>
              <a:off x="5846956" y="1621617"/>
              <a:ext cx="2111297" cy="765713"/>
            </a:xfrm>
            <a:prstGeom prst="roundRect">
              <a:avLst/>
            </a:prstGeom>
            <a:solidFill>
              <a:schemeClr val="accent2">
                <a:lumMod val="75000"/>
              </a:schemeClr>
            </a:solidFill>
            <a:ln w="7620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UN-CRPD (2007)</a:t>
              </a:r>
            </a:p>
          </p:txBody>
        </p:sp>
        <p:cxnSp>
          <p:nvCxnSpPr>
            <p:cNvPr id="11" name="Gerader Verbinder 10">
              <a:extLst>
                <a:ext uri="{FF2B5EF4-FFF2-40B4-BE49-F238E27FC236}">
                  <a16:creationId xmlns:a16="http://schemas.microsoft.com/office/drawing/2014/main" id="{7D796E11-52E6-7C5C-9563-93315C0B7A34}"/>
                </a:ext>
              </a:extLst>
            </p:cNvPr>
            <p:cNvCxnSpPr/>
            <p:nvPr/>
          </p:nvCxnSpPr>
          <p:spPr>
            <a:xfrm>
              <a:off x="758282" y="3768707"/>
              <a:ext cx="10727474" cy="0"/>
            </a:xfrm>
            <a:prstGeom prst="line">
              <a:avLst/>
            </a:prstGeom>
          </p:spPr>
          <p:style>
            <a:lnRef idx="1">
              <a:schemeClr val="accent4"/>
            </a:lnRef>
            <a:fillRef idx="0">
              <a:schemeClr val="accent4"/>
            </a:fillRef>
            <a:effectRef idx="0">
              <a:schemeClr val="accent4"/>
            </a:effectRef>
            <a:fontRef idx="minor">
              <a:schemeClr val="tx1"/>
            </a:fontRef>
          </p:style>
        </p:cxnSp>
        <p:sp>
          <p:nvSpPr>
            <p:cNvPr id="12" name="Textfeld 11">
              <a:extLst>
                <a:ext uri="{FF2B5EF4-FFF2-40B4-BE49-F238E27FC236}">
                  <a16:creationId xmlns:a16="http://schemas.microsoft.com/office/drawing/2014/main" id="{D8D32B83-192B-69C9-405B-90662D95E297}"/>
                </a:ext>
              </a:extLst>
            </p:cNvPr>
            <p:cNvSpPr txBox="1"/>
            <p:nvPr/>
          </p:nvSpPr>
          <p:spPr>
            <a:xfrm>
              <a:off x="728546" y="3359829"/>
              <a:ext cx="2111297" cy="369332"/>
            </a:xfrm>
            <a:prstGeom prst="rect">
              <a:avLst/>
            </a:prstGeom>
            <a:noFill/>
          </p:spPr>
          <p:txBody>
            <a:bodyPr wrap="square" rtlCol="0">
              <a:spAutoFit/>
            </a:bodyPr>
            <a:lstStyle/>
            <a:p>
              <a:r>
                <a:rPr lang="de-DE" dirty="0">
                  <a:solidFill>
                    <a:schemeClr val="accent4"/>
                  </a:solidFill>
                </a:rPr>
                <a:t>Gesetze EU</a:t>
              </a:r>
            </a:p>
          </p:txBody>
        </p:sp>
        <p:cxnSp>
          <p:nvCxnSpPr>
            <p:cNvPr id="14" name="Gerader Verbinder 13">
              <a:extLst>
                <a:ext uri="{FF2B5EF4-FFF2-40B4-BE49-F238E27FC236}">
                  <a16:creationId xmlns:a16="http://schemas.microsoft.com/office/drawing/2014/main" id="{9948DEE6-BB5F-309D-6E4C-C18ED9E3AF18}"/>
                </a:ext>
              </a:extLst>
            </p:cNvPr>
            <p:cNvCxnSpPr/>
            <p:nvPr/>
          </p:nvCxnSpPr>
          <p:spPr>
            <a:xfrm>
              <a:off x="758282" y="4990856"/>
              <a:ext cx="10727474" cy="0"/>
            </a:xfrm>
            <a:prstGeom prst="line">
              <a:avLst/>
            </a:prstGeom>
          </p:spPr>
          <p:style>
            <a:lnRef idx="1">
              <a:schemeClr val="accent4"/>
            </a:lnRef>
            <a:fillRef idx="0">
              <a:schemeClr val="accent4"/>
            </a:fillRef>
            <a:effectRef idx="0">
              <a:schemeClr val="accent4"/>
            </a:effectRef>
            <a:fontRef idx="minor">
              <a:schemeClr val="tx1"/>
            </a:fontRef>
          </p:style>
        </p:cxnSp>
        <p:sp>
          <p:nvSpPr>
            <p:cNvPr id="15" name="Textfeld 14">
              <a:extLst>
                <a:ext uri="{FF2B5EF4-FFF2-40B4-BE49-F238E27FC236}">
                  <a16:creationId xmlns:a16="http://schemas.microsoft.com/office/drawing/2014/main" id="{4493D6C0-E26D-143A-E9C3-8CF00968E950}"/>
                </a:ext>
              </a:extLst>
            </p:cNvPr>
            <p:cNvSpPr txBox="1"/>
            <p:nvPr/>
          </p:nvSpPr>
          <p:spPr>
            <a:xfrm>
              <a:off x="728546" y="4581978"/>
              <a:ext cx="2356625" cy="369332"/>
            </a:xfrm>
            <a:prstGeom prst="rect">
              <a:avLst/>
            </a:prstGeom>
            <a:noFill/>
          </p:spPr>
          <p:txBody>
            <a:bodyPr wrap="square" rtlCol="0">
              <a:spAutoFit/>
            </a:bodyPr>
            <a:lstStyle/>
            <a:p>
              <a:r>
                <a:rPr lang="de-DE" dirty="0">
                  <a:solidFill>
                    <a:schemeClr val="accent4"/>
                  </a:solidFill>
                </a:rPr>
                <a:t>Gesetze D</a:t>
              </a:r>
            </a:p>
          </p:txBody>
        </p:sp>
        <p:cxnSp>
          <p:nvCxnSpPr>
            <p:cNvPr id="17" name="Gerader Verbinder 16">
              <a:extLst>
                <a:ext uri="{FF2B5EF4-FFF2-40B4-BE49-F238E27FC236}">
                  <a16:creationId xmlns:a16="http://schemas.microsoft.com/office/drawing/2014/main" id="{51BDB63F-147C-3630-F7AA-ACF5CFBFFA08}"/>
                </a:ext>
              </a:extLst>
            </p:cNvPr>
            <p:cNvCxnSpPr/>
            <p:nvPr/>
          </p:nvCxnSpPr>
          <p:spPr>
            <a:xfrm>
              <a:off x="758282" y="6173458"/>
              <a:ext cx="10727474" cy="0"/>
            </a:xfrm>
            <a:prstGeom prst="line">
              <a:avLst/>
            </a:prstGeom>
          </p:spPr>
          <p:style>
            <a:lnRef idx="1">
              <a:schemeClr val="accent4"/>
            </a:lnRef>
            <a:fillRef idx="0">
              <a:schemeClr val="accent4"/>
            </a:fillRef>
            <a:effectRef idx="0">
              <a:schemeClr val="accent4"/>
            </a:effectRef>
            <a:fontRef idx="minor">
              <a:schemeClr val="tx1"/>
            </a:fontRef>
          </p:style>
        </p:cxnSp>
        <p:sp>
          <p:nvSpPr>
            <p:cNvPr id="18" name="Textfeld 17">
              <a:extLst>
                <a:ext uri="{FF2B5EF4-FFF2-40B4-BE49-F238E27FC236}">
                  <a16:creationId xmlns:a16="http://schemas.microsoft.com/office/drawing/2014/main" id="{2FB2BA24-3B72-7577-79C4-0D799DBB3D6D}"/>
                </a:ext>
              </a:extLst>
            </p:cNvPr>
            <p:cNvSpPr txBox="1"/>
            <p:nvPr/>
          </p:nvSpPr>
          <p:spPr>
            <a:xfrm>
              <a:off x="728546" y="5764580"/>
              <a:ext cx="2111297" cy="369332"/>
            </a:xfrm>
            <a:prstGeom prst="rect">
              <a:avLst/>
            </a:prstGeom>
            <a:noFill/>
          </p:spPr>
          <p:txBody>
            <a:bodyPr wrap="square" rtlCol="0">
              <a:spAutoFit/>
            </a:bodyPr>
            <a:lstStyle/>
            <a:p>
              <a:r>
                <a:rPr lang="de-DE" dirty="0">
                  <a:solidFill>
                    <a:schemeClr val="accent4"/>
                  </a:solidFill>
                </a:rPr>
                <a:t>Standards</a:t>
              </a:r>
            </a:p>
          </p:txBody>
        </p:sp>
      </p:grpSp>
      <p:sp>
        <p:nvSpPr>
          <p:cNvPr id="6" name="Denkblase: wolkenförmig 5">
            <a:extLst>
              <a:ext uri="{FF2B5EF4-FFF2-40B4-BE49-F238E27FC236}">
                <a16:creationId xmlns:a16="http://schemas.microsoft.com/office/drawing/2014/main" id="{BA8CC2F7-FD84-C5C7-BE60-D9B5F671BBC0}"/>
              </a:ext>
            </a:extLst>
          </p:cNvPr>
          <p:cNvSpPr/>
          <p:nvPr/>
        </p:nvSpPr>
        <p:spPr>
          <a:xfrm>
            <a:off x="7792570" y="2805366"/>
            <a:ext cx="4269442" cy="1691888"/>
          </a:xfrm>
          <a:prstGeom prst="cloudCallout">
            <a:avLst>
              <a:gd name="adj1" fmla="val -51069"/>
              <a:gd name="adj2" fmla="val -78178"/>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a:t>Vereinte Nationen:</a:t>
            </a:r>
            <a:r>
              <a:rPr lang="en-US" dirty="0"/>
              <a:t> Convention on the Rights of Persons with Disabilities</a:t>
            </a:r>
          </a:p>
        </p:txBody>
      </p:sp>
      <p:sp>
        <p:nvSpPr>
          <p:cNvPr id="25" name="Textplatzhalter 3">
            <a:extLst>
              <a:ext uri="{FF2B5EF4-FFF2-40B4-BE49-F238E27FC236}">
                <a16:creationId xmlns:a16="http://schemas.microsoft.com/office/drawing/2014/main" id="{AAFF6CF3-7986-F9BF-CC50-6BA8BE013C3F}"/>
              </a:ext>
            </a:extLst>
          </p:cNvPr>
          <p:cNvSpPr>
            <a:spLocks noGrp="1"/>
          </p:cNvSpPr>
          <p:nvPr>
            <p:ph type="body" sz="quarter" idx="13"/>
          </p:nvPr>
        </p:nvSpPr>
        <p:spPr>
          <a:xfrm>
            <a:off x="565149" y="6390270"/>
            <a:ext cx="11062278" cy="376288"/>
          </a:xfrm>
        </p:spPr>
        <p:txBody>
          <a:bodyPr>
            <a:normAutofit fontScale="92500" lnSpcReduction="10000"/>
          </a:bodyPr>
          <a:lstStyle/>
          <a:p>
            <a:r>
              <a:rPr lang="de-DE" dirty="0"/>
              <a:t>Anmerkung: Die Jahreszahlen in Klammern beziehen sich auf die letzte Revision.</a:t>
            </a:r>
          </a:p>
        </p:txBody>
      </p:sp>
      <p:sp>
        <p:nvSpPr>
          <p:cNvPr id="3" name="Foliennummernplatzhalter 2">
            <a:extLst>
              <a:ext uri="{FF2B5EF4-FFF2-40B4-BE49-F238E27FC236}">
                <a16:creationId xmlns:a16="http://schemas.microsoft.com/office/drawing/2014/main" id="{B871C01B-05B9-4CEF-7C88-F3DA5E311A18}"/>
              </a:ext>
              <a:ext uri="{C183D7F6-B498-43B3-948B-1728B52AA6E4}">
                <adec:decorative xmlns:adec="http://schemas.microsoft.com/office/drawing/2017/decorative" val="1"/>
              </a:ext>
            </a:extLst>
          </p:cNvPr>
          <p:cNvSpPr>
            <a:spLocks noGrp="1"/>
          </p:cNvSpPr>
          <p:nvPr>
            <p:ph type="sldNum" sz="quarter" idx="12"/>
          </p:nvPr>
        </p:nvSpPr>
        <p:spPr/>
        <p:txBody>
          <a:bodyPr/>
          <a:lstStyle/>
          <a:p>
            <a:fld id="{935305CA-DCC9-4948-BD69-6E7F4002ACB5}" type="slidenum">
              <a:rPr lang="de-DE" smtClean="0"/>
              <a:pPr/>
              <a:t>5</a:t>
            </a:fld>
            <a:endParaRPr lang="de-DE" dirty="0"/>
          </a:p>
        </p:txBody>
      </p:sp>
    </p:spTree>
    <p:extLst>
      <p:ext uri="{BB962C8B-B14F-4D97-AF65-F5344CB8AC3E}">
        <p14:creationId xmlns:p14="http://schemas.microsoft.com/office/powerpoint/2010/main" val="34969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C27F35-F989-B263-6482-C606C1ED6EF4}"/>
              </a:ext>
            </a:extLst>
          </p:cNvPr>
          <p:cNvSpPr>
            <a:spLocks noGrp="1"/>
          </p:cNvSpPr>
          <p:nvPr>
            <p:ph type="title"/>
          </p:nvPr>
        </p:nvSpPr>
        <p:spPr/>
        <p:txBody>
          <a:bodyPr>
            <a:normAutofit fontScale="90000"/>
          </a:bodyPr>
          <a:lstStyle/>
          <a:p>
            <a:r>
              <a:rPr lang="de" dirty="0"/>
              <a:t>United Nations - </a:t>
            </a:r>
            <a:r>
              <a:rPr lang="de" b="0" dirty="0"/>
              <a:t>Convention on the rights of     persons with disabilities (CRPD)</a:t>
            </a:r>
            <a:endParaRPr lang="de-DE" dirty="0"/>
          </a:p>
        </p:txBody>
      </p:sp>
      <p:sp>
        <p:nvSpPr>
          <p:cNvPr id="3" name="Inhaltsplatzhalter 2">
            <a:extLst>
              <a:ext uri="{FF2B5EF4-FFF2-40B4-BE49-F238E27FC236}">
                <a16:creationId xmlns:a16="http://schemas.microsoft.com/office/drawing/2014/main" id="{CC67080F-388E-B59E-BF91-30A0FFD60B75}"/>
              </a:ext>
            </a:extLst>
          </p:cNvPr>
          <p:cNvSpPr>
            <a:spLocks noGrp="1"/>
          </p:cNvSpPr>
          <p:nvPr>
            <p:ph idx="1"/>
          </p:nvPr>
        </p:nvSpPr>
        <p:spPr>
          <a:xfrm>
            <a:off x="564573" y="1516743"/>
            <a:ext cx="11062854" cy="5341257"/>
          </a:xfrm>
        </p:spPr>
        <p:txBody>
          <a:bodyPr>
            <a:normAutofit fontScale="85000" lnSpcReduction="20000"/>
          </a:bodyPr>
          <a:lstStyle/>
          <a:p>
            <a:pPr marL="0" indent="0">
              <a:lnSpc>
                <a:spcPct val="130000"/>
              </a:lnSpc>
              <a:spcBef>
                <a:spcPts val="0"/>
              </a:spcBef>
              <a:buNone/>
            </a:pPr>
            <a:r>
              <a:rPr lang="de-DE" dirty="0"/>
              <a:t>13. Dez. 2006: Annahme durch UN Headquarter</a:t>
            </a:r>
          </a:p>
          <a:p>
            <a:pPr marL="0" indent="0">
              <a:lnSpc>
                <a:spcPct val="130000"/>
              </a:lnSpc>
              <a:buNone/>
            </a:pPr>
            <a:r>
              <a:rPr lang="de-DE" dirty="0"/>
              <a:t>30. März 2007: Eröffnung der Unterschriften</a:t>
            </a:r>
          </a:p>
          <a:p>
            <a:pPr marL="609585" indent="-414856">
              <a:lnSpc>
                <a:spcPct val="130000"/>
              </a:lnSpc>
              <a:spcBef>
                <a:spcPts val="0"/>
              </a:spcBef>
              <a:buSzPts val="1300"/>
            </a:pPr>
            <a:r>
              <a:rPr lang="de-DE" dirty="0"/>
              <a:t>82 Nationen unterschrieben am ersten Tag</a:t>
            </a:r>
          </a:p>
          <a:p>
            <a:pPr marL="609585" indent="-414856">
              <a:lnSpc>
                <a:spcPct val="130000"/>
              </a:lnSpc>
              <a:spcBef>
                <a:spcPts val="0"/>
              </a:spcBef>
              <a:buSzPts val="1300"/>
            </a:pPr>
            <a:r>
              <a:rPr lang="de-DE" dirty="0"/>
              <a:t>Stand 2022-05-06: </a:t>
            </a:r>
            <a:br>
              <a:rPr lang="de-DE" dirty="0"/>
            </a:br>
            <a:r>
              <a:rPr lang="de-DE" dirty="0"/>
              <a:t>185 Parteien unterschrieben, 164 ratifiziert</a:t>
            </a:r>
          </a:p>
          <a:p>
            <a:pPr marL="0" indent="0">
              <a:lnSpc>
                <a:spcPct val="130000"/>
              </a:lnSpc>
              <a:buNone/>
            </a:pPr>
            <a:r>
              <a:rPr lang="de-DE" dirty="0"/>
              <a:t>50 Artikel über Rechte von Menschen mit Behinderungen in allen Lebensbereichen</a:t>
            </a:r>
          </a:p>
          <a:p>
            <a:pPr marL="0" indent="0">
              <a:lnSpc>
                <a:spcPct val="130000"/>
              </a:lnSpc>
              <a:buNone/>
            </a:pPr>
            <a:r>
              <a:rPr lang="de-DE" dirty="0"/>
              <a:t>Paradigmenwechsel</a:t>
            </a:r>
          </a:p>
          <a:p>
            <a:pPr marL="609585" lvl="1" indent="-414856">
              <a:lnSpc>
                <a:spcPct val="130000"/>
              </a:lnSpc>
              <a:spcBef>
                <a:spcPts val="0"/>
              </a:spcBef>
              <a:buSzPts val="1300"/>
              <a:buFont typeface="Symbol" panose="05050102010706020507" pitchFamily="18" charset="2"/>
              <a:buChar char="-"/>
            </a:pPr>
            <a:r>
              <a:rPr lang="de-DE" sz="2800" dirty="0"/>
              <a:t>Weg von: Menschen mit Behinderungen als "Objekte" von Wohlfahrt, medizinische Hilfe und sozialem Schutz</a:t>
            </a:r>
          </a:p>
          <a:p>
            <a:pPr marL="609585" lvl="1" indent="-414856">
              <a:lnSpc>
                <a:spcPct val="130000"/>
              </a:lnSpc>
              <a:spcBef>
                <a:spcPts val="0"/>
              </a:spcBef>
              <a:buSzPts val="1300"/>
              <a:buFont typeface="Symbol" panose="05050102010706020507" pitchFamily="18" charset="2"/>
              <a:buChar char="-"/>
            </a:pPr>
            <a:r>
              <a:rPr lang="de-DE" sz="2800" dirty="0"/>
              <a:t>Hin zu: Menschen mit Behinderungen als "Subjekte" mit Rechten und Entscheidungsfreiheiten, und als aktive Mitglieder der Gesellschaft ("Inklusion")</a:t>
            </a:r>
          </a:p>
          <a:p>
            <a:pPr marL="609585" indent="-414856">
              <a:lnSpc>
                <a:spcPct val="130000"/>
              </a:lnSpc>
              <a:spcBef>
                <a:spcPts val="0"/>
              </a:spcBef>
              <a:buSzPts val="1300"/>
            </a:pPr>
            <a:r>
              <a:rPr lang="de-DE" b="1" dirty="0"/>
              <a:t>Universelle Anerkennung der Würde von Menschen mit Behinderungen</a:t>
            </a:r>
          </a:p>
          <a:p>
            <a:pPr>
              <a:lnSpc>
                <a:spcPct val="130000"/>
              </a:lnSpc>
            </a:pPr>
            <a:endParaRPr lang="de-DE" dirty="0"/>
          </a:p>
        </p:txBody>
      </p:sp>
      <p:pic>
        <p:nvPicPr>
          <p:cNvPr id="7" name="Grafik 6">
            <a:hlinkClick r:id="rId3"/>
            <a:extLst>
              <a:ext uri="{FF2B5EF4-FFF2-40B4-BE49-F238E27FC236}">
                <a16:creationId xmlns:a16="http://schemas.microsoft.com/office/drawing/2014/main" id="{640382EA-9B37-D341-4A72-CB839437608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3771" y="1655072"/>
            <a:ext cx="3223656" cy="1987919"/>
          </a:xfrm>
          <a:prstGeom prst="rect">
            <a:avLst/>
          </a:prstGeom>
        </p:spPr>
      </p:pic>
      <p:sp>
        <p:nvSpPr>
          <p:cNvPr id="8" name="Foliennummernplatzhalter 7">
            <a:extLst>
              <a:ext uri="{FF2B5EF4-FFF2-40B4-BE49-F238E27FC236}">
                <a16:creationId xmlns:a16="http://schemas.microsoft.com/office/drawing/2014/main" id="{764F02B1-9521-D532-D3F9-3461F6AFF833}"/>
              </a:ext>
            </a:extLst>
          </p:cNvPr>
          <p:cNvSpPr>
            <a:spLocks noGrp="1"/>
          </p:cNvSpPr>
          <p:nvPr>
            <p:ph type="sldNum" sz="quarter" idx="12"/>
          </p:nvPr>
        </p:nvSpPr>
        <p:spPr/>
        <p:txBody>
          <a:bodyPr/>
          <a:lstStyle/>
          <a:p>
            <a:fld id="{935305CA-DCC9-4948-BD69-6E7F4002ACB5}" type="slidenum">
              <a:rPr lang="de-DE" smtClean="0"/>
              <a:pPr/>
              <a:t>6</a:t>
            </a:fld>
            <a:endParaRPr lang="de-DE" dirty="0"/>
          </a:p>
        </p:txBody>
      </p:sp>
    </p:spTree>
    <p:extLst>
      <p:ext uri="{BB962C8B-B14F-4D97-AF65-F5344CB8AC3E}">
        <p14:creationId xmlns:p14="http://schemas.microsoft.com/office/powerpoint/2010/main" val="4223517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a:xfrm>
            <a:off x="0" y="-594441"/>
            <a:ext cx="8832983" cy="549541"/>
          </a:xfrm>
        </p:spPr>
        <p:txBody>
          <a:bodyPr/>
          <a:lstStyle/>
          <a:p>
            <a:r>
              <a:rPr lang="de-DE" sz="1600" dirty="0">
                <a:solidFill>
                  <a:schemeClr val="bg1"/>
                </a:solidFill>
              </a:rPr>
              <a:t>United </a:t>
            </a:r>
            <a:r>
              <a:rPr lang="de-DE" sz="1600" dirty="0" err="1">
                <a:solidFill>
                  <a:schemeClr val="bg1"/>
                </a:solidFill>
              </a:rPr>
              <a:t>Nations</a:t>
            </a:r>
            <a:r>
              <a:rPr lang="de-DE" sz="1600" dirty="0">
                <a:solidFill>
                  <a:schemeClr val="bg1"/>
                </a:solidFill>
              </a:rPr>
              <a:t>: </a:t>
            </a:r>
            <a:r>
              <a:rPr lang="en-US" sz="1600" dirty="0">
                <a:solidFill>
                  <a:schemeClr val="bg1"/>
                </a:solidFill>
              </a:rPr>
              <a:t>Convention on the rights of persons with disabilities (CRPD)</a:t>
            </a:r>
            <a:endParaRPr lang="de-DE" sz="1600" dirty="0">
              <a:solidFill>
                <a:schemeClr val="bg1"/>
              </a:solidFill>
            </a:endParaRPr>
          </a:p>
        </p:txBody>
      </p:sp>
      <p:pic>
        <p:nvPicPr>
          <p:cNvPr id="1026" name="Picture 2" descr="Map with signing and ratifying countries for the UN Convention on the rights of persons with disabilities (CRPD). Details see https://treaties.un.org/Pages/ViewDetails.aspx?src=TREATY&amp;mtdsg_no=IV-15&amp;chapter=4&amp;clang=_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802" y="0"/>
            <a:ext cx="11148817"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411231" y="6494824"/>
            <a:ext cx="11382836" cy="313034"/>
          </a:xfrm>
          <a:prstGeom prst="rect">
            <a:avLst/>
          </a:prstGeom>
        </p:spPr>
        <p:txBody>
          <a:bodyPr wrap="square">
            <a:spAutoFit/>
          </a:bodyPr>
          <a:lstStyle/>
          <a:p>
            <a:pPr marL="0" lvl="3" algn="ctr">
              <a:lnSpc>
                <a:spcPct val="130000"/>
              </a:lnSpc>
            </a:pPr>
            <a:r>
              <a:rPr lang="de-DE" sz="1200" dirty="0">
                <a:solidFill>
                  <a:schemeClr val="bg1"/>
                </a:solidFill>
              </a:rPr>
              <a:t>Source:  UN </a:t>
            </a:r>
            <a:r>
              <a:rPr lang="de-DE" sz="1200" dirty="0" err="1">
                <a:solidFill>
                  <a:schemeClr val="bg1"/>
                </a:solidFill>
              </a:rPr>
              <a:t>enable</a:t>
            </a:r>
            <a:r>
              <a:rPr lang="de-DE" sz="1200" dirty="0">
                <a:solidFill>
                  <a:schemeClr val="bg1"/>
                </a:solidFill>
              </a:rPr>
              <a:t>. https://www.un.org/development/desa/disabilities/convention-on-the-rights-of-persons-with-disabilities/latest-developments.html 2019</a:t>
            </a:r>
          </a:p>
        </p:txBody>
      </p:sp>
    </p:spTree>
    <p:extLst>
      <p:ext uri="{BB962C8B-B14F-4D97-AF65-F5344CB8AC3E}">
        <p14:creationId xmlns:p14="http://schemas.microsoft.com/office/powerpoint/2010/main" val="369852095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DE" dirty="0"/>
              <a:t>United </a:t>
            </a:r>
            <a:r>
              <a:rPr lang="de-DE" dirty="0" err="1"/>
              <a:t>Nations</a:t>
            </a:r>
            <a:br>
              <a:rPr lang="de-DE" dirty="0"/>
            </a:br>
            <a:r>
              <a:rPr lang="en-US" sz="2000" dirty="0"/>
              <a:t>Convention on the rights of persons with disabilities (3)</a:t>
            </a:r>
            <a:endParaRPr lang="de-DE" dirty="0"/>
          </a:p>
        </p:txBody>
      </p:sp>
      <p:pic>
        <p:nvPicPr>
          <p:cNvPr id="775170" name="Picture 2" descr="Logo: United Nations enable. Rights and Dignity of Persons with Disabilities."/>
          <p:cNvPicPr>
            <a:picLocks noChangeAspect="1" noChangeArrowheads="1"/>
          </p:cNvPicPr>
          <p:nvPr/>
        </p:nvPicPr>
        <p:blipFill>
          <a:blip r:embed="rId3" cstate="print"/>
          <a:srcRect/>
          <a:stretch>
            <a:fillRect/>
          </a:stretch>
        </p:blipFill>
        <p:spPr bwMode="auto">
          <a:xfrm>
            <a:off x="6832828" y="491002"/>
            <a:ext cx="2287122" cy="714380"/>
          </a:xfrm>
          <a:prstGeom prst="rect">
            <a:avLst/>
          </a:prstGeom>
          <a:noFill/>
          <a:ln w="9525">
            <a:noFill/>
            <a:miter lim="800000"/>
            <a:headEnd/>
            <a:tailEnd/>
          </a:ln>
        </p:spPr>
      </p:pic>
      <p:pic>
        <p:nvPicPr>
          <p:cNvPr id="775171" name="Picture 3" descr="Artikel 9 &#10;Zugänglichkeit &#10;(1) Um Menschen mit Behinderungen eine unabhängige Lebensführung und die volle Teilhabe in allen Lebensbereichen zu ermöglichen, treffen die Vertragsstaaten geeignete Maßnahmen mit dem Ziel, für Menschen mit Behinderungen den gleichberechtigten Zugang zur physischen Umwelt, zu Transportmitteln, Information und Kommunikation, einschließlich Informations- und Kommunikationstechnologien und -systemen, sowie zu anderen Einrichtungen und Diensten, die der Öffentlichkeit in städtischen und ländlichen Gebieten offen stehen oder für sie bereitgestellt werden, zu gewährleisten. Diese Maßnahmen, welche die Feststellung und Beseitigung von Zugangshindernissen und -barrieren einschließen, gelten unter anderem für &#10;a) Gebäude, Straßen, Transportmittel sowie andere Einrichtungen in Gebäuden und im Freien, einschließlich Schulen, Wohnhäusern, medizinischer Einrichtungen und Arbeitsstätten; &#10;b) Informations-, Kommunikations- und andere Dienste, einschließlich elektronischer Dienste und Notdienste."/>
          <p:cNvPicPr>
            <a:picLocks noChangeAspect="1" noChangeArrowheads="1"/>
          </p:cNvPicPr>
          <p:nvPr/>
        </p:nvPicPr>
        <p:blipFill>
          <a:blip r:embed="rId4" cstate="print"/>
          <a:srcRect/>
          <a:stretch>
            <a:fillRect/>
          </a:stretch>
        </p:blipFill>
        <p:spPr bwMode="auto">
          <a:xfrm>
            <a:off x="2573068" y="1622593"/>
            <a:ext cx="6955562" cy="4647634"/>
          </a:xfrm>
          <a:prstGeom prst="rect">
            <a:avLst/>
          </a:prstGeom>
          <a:ln>
            <a:noFill/>
          </a:ln>
          <a:effectLst>
            <a:outerShdw blurRad="292100" dist="139700" dir="2700000" algn="tl" rotWithShape="0">
              <a:srgbClr val="333333">
                <a:alpha val="65000"/>
              </a:srgbClr>
            </a:outerShdw>
          </a:effectLst>
        </p:spPr>
      </p:pic>
      <p:sp>
        <p:nvSpPr>
          <p:cNvPr id="2" name="Textplatzhalter 1">
            <a:extLst>
              <a:ext uri="{FF2B5EF4-FFF2-40B4-BE49-F238E27FC236}">
                <a16:creationId xmlns:a16="http://schemas.microsoft.com/office/drawing/2014/main" id="{C4F484EE-C58C-AE21-4EC8-8AFF4735C317}"/>
              </a:ext>
            </a:extLst>
          </p:cNvPr>
          <p:cNvSpPr>
            <a:spLocks noGrp="1"/>
          </p:cNvSpPr>
          <p:nvPr>
            <p:ph type="body" sz="quarter" idx="13"/>
          </p:nvPr>
        </p:nvSpPr>
        <p:spPr/>
        <p:txBody>
          <a:bodyPr>
            <a:normAutofit fontScale="92500" lnSpcReduction="10000"/>
          </a:bodyPr>
          <a:lstStyle/>
          <a:p>
            <a:r>
              <a:rPr lang="de-DE" sz="1800" dirty="0"/>
              <a:t>Quelle: United </a:t>
            </a:r>
            <a:r>
              <a:rPr lang="de-DE" sz="1800" dirty="0" err="1"/>
              <a:t>Nations</a:t>
            </a:r>
            <a:r>
              <a:rPr lang="de-DE" sz="1800" dirty="0"/>
              <a:t> </a:t>
            </a:r>
            <a:r>
              <a:rPr lang="de-DE" sz="1800" dirty="0" err="1"/>
              <a:t>Enable</a:t>
            </a:r>
            <a:r>
              <a:rPr lang="de-DE" sz="1800" dirty="0"/>
              <a:t>, </a:t>
            </a:r>
            <a:r>
              <a:rPr lang="de-DE" sz="1800" dirty="0">
                <a:hlinkClick r:id="rId5"/>
              </a:rPr>
              <a:t>http://www.un.org/disabilities</a:t>
            </a:r>
            <a:r>
              <a:rPr lang="de-DE" sz="1800" dirty="0"/>
              <a:t>, 2011 (Hervorhebungen hinzugefügt)</a:t>
            </a:r>
          </a:p>
        </p:txBody>
      </p:sp>
      <p:sp>
        <p:nvSpPr>
          <p:cNvPr id="11" name="Foliennummernplatzhalter 5">
            <a:extLst>
              <a:ext uri="{FF2B5EF4-FFF2-40B4-BE49-F238E27FC236}">
                <a16:creationId xmlns:a16="http://schemas.microsoft.com/office/drawing/2014/main" id="{7BBD3AD2-6BA3-45A4-923E-113931046347}"/>
              </a:ext>
              <a:ext uri="{C183D7F6-B498-43B3-948B-1728B52AA6E4}">
                <adec:decorative xmlns:adec="http://schemas.microsoft.com/office/drawing/2017/decorative" val="1"/>
              </a:ext>
            </a:extLst>
          </p:cNvPr>
          <p:cNvSpPr>
            <a:spLocks noGrp="1"/>
          </p:cNvSpPr>
          <p:nvPr>
            <p:ph type="sldNum" sz="quarter" idx="12"/>
          </p:nvPr>
        </p:nvSpPr>
        <p:spPr/>
        <p:txBody>
          <a:bodyPr/>
          <a:lstStyle/>
          <a:p>
            <a:fld id="{5FF58176-7D4B-4E94-A859-DFD3827DC552}" type="slidenum">
              <a:rPr lang="de-DE" smtClean="0"/>
              <a:t>8</a:t>
            </a:fld>
            <a:endParaRPr lang="de-DE"/>
          </a:p>
        </p:txBody>
      </p:sp>
    </p:spTree>
    <p:extLst>
      <p:ext uri="{BB962C8B-B14F-4D97-AF65-F5344CB8AC3E}">
        <p14:creationId xmlns:p14="http://schemas.microsoft.com/office/powerpoint/2010/main" val="362886251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0AEC5CB-4F1D-901F-930C-00E4706FB7C1}"/>
              </a:ext>
            </a:extLst>
          </p:cNvPr>
          <p:cNvSpPr>
            <a:spLocks noGrp="1"/>
          </p:cNvSpPr>
          <p:nvPr>
            <p:ph type="title"/>
          </p:nvPr>
        </p:nvSpPr>
        <p:spPr/>
        <p:txBody>
          <a:bodyPr/>
          <a:lstStyle/>
          <a:p>
            <a:r>
              <a:rPr lang="de-DE" dirty="0"/>
              <a:t>Die wichtigsten Gesetze im Überblick (2)</a:t>
            </a:r>
          </a:p>
        </p:txBody>
      </p:sp>
      <p:grpSp>
        <p:nvGrpSpPr>
          <p:cNvPr id="2" name="Gruppieren 1" descr="Neu hinzugekommen: WAD (2016) in Kategorie Gesetze EU.">
            <a:extLst>
              <a:ext uri="{FF2B5EF4-FFF2-40B4-BE49-F238E27FC236}">
                <a16:creationId xmlns:a16="http://schemas.microsoft.com/office/drawing/2014/main" id="{F797D757-6472-2A1A-3533-6A11AD7A586E}"/>
              </a:ext>
            </a:extLst>
          </p:cNvPr>
          <p:cNvGrpSpPr/>
          <p:nvPr/>
        </p:nvGrpSpPr>
        <p:grpSpPr>
          <a:xfrm>
            <a:off x="728546" y="1621617"/>
            <a:ext cx="10757210" cy="4551841"/>
            <a:chOff x="728546" y="1621617"/>
            <a:chExt cx="10757210" cy="4551841"/>
          </a:xfrm>
        </p:grpSpPr>
        <p:cxnSp>
          <p:nvCxnSpPr>
            <p:cNvPr id="8" name="Gerader Verbinder 7">
              <a:extLst>
                <a:ext uri="{FF2B5EF4-FFF2-40B4-BE49-F238E27FC236}">
                  <a16:creationId xmlns:a16="http://schemas.microsoft.com/office/drawing/2014/main" id="{234144B5-D7AA-D882-0FBA-C7A827DBEFF6}"/>
                </a:ext>
              </a:extLst>
            </p:cNvPr>
            <p:cNvCxnSpPr/>
            <p:nvPr/>
          </p:nvCxnSpPr>
          <p:spPr>
            <a:xfrm>
              <a:off x="758282" y="2550411"/>
              <a:ext cx="10727474" cy="0"/>
            </a:xfrm>
            <a:prstGeom prst="line">
              <a:avLst/>
            </a:prstGeom>
          </p:spPr>
          <p:style>
            <a:lnRef idx="1">
              <a:schemeClr val="accent4"/>
            </a:lnRef>
            <a:fillRef idx="0">
              <a:schemeClr val="accent4"/>
            </a:fillRef>
            <a:effectRef idx="0">
              <a:schemeClr val="accent4"/>
            </a:effectRef>
            <a:fontRef idx="minor">
              <a:schemeClr val="tx1"/>
            </a:fontRef>
          </p:style>
        </p:cxnSp>
        <p:sp>
          <p:nvSpPr>
            <p:cNvPr id="9" name="Textfeld 8">
              <a:extLst>
                <a:ext uri="{FF2B5EF4-FFF2-40B4-BE49-F238E27FC236}">
                  <a16:creationId xmlns:a16="http://schemas.microsoft.com/office/drawing/2014/main" id="{01DF6B55-1BF7-771D-24FE-A95B3F904F98}"/>
                </a:ext>
              </a:extLst>
            </p:cNvPr>
            <p:cNvSpPr txBox="1"/>
            <p:nvPr/>
          </p:nvSpPr>
          <p:spPr>
            <a:xfrm>
              <a:off x="728546" y="2141533"/>
              <a:ext cx="2111297" cy="369332"/>
            </a:xfrm>
            <a:prstGeom prst="rect">
              <a:avLst/>
            </a:prstGeom>
            <a:noFill/>
          </p:spPr>
          <p:txBody>
            <a:bodyPr wrap="square" rtlCol="0">
              <a:spAutoFit/>
            </a:bodyPr>
            <a:lstStyle/>
            <a:p>
              <a:r>
                <a:rPr lang="de-DE" dirty="0">
                  <a:solidFill>
                    <a:schemeClr val="accent4"/>
                  </a:solidFill>
                </a:rPr>
                <a:t>Empfehlungen</a:t>
              </a:r>
            </a:p>
          </p:txBody>
        </p:sp>
        <p:sp>
          <p:nvSpPr>
            <p:cNvPr id="10" name="Rechteck: abgerundete Ecken 9">
              <a:extLst>
                <a:ext uri="{FF2B5EF4-FFF2-40B4-BE49-F238E27FC236}">
                  <a16:creationId xmlns:a16="http://schemas.microsoft.com/office/drawing/2014/main" id="{B5A21203-CD01-E971-8B4C-3D26067980D4}"/>
                </a:ext>
              </a:extLst>
            </p:cNvPr>
            <p:cNvSpPr/>
            <p:nvPr/>
          </p:nvSpPr>
          <p:spPr>
            <a:xfrm>
              <a:off x="5846956" y="1621617"/>
              <a:ext cx="2111297" cy="765713"/>
            </a:xfrm>
            <a:prstGeom prst="roundRect">
              <a:avLst/>
            </a:prstGeom>
            <a:solidFill>
              <a:schemeClr val="accent2">
                <a:lumMod val="75000"/>
              </a:schemeClr>
            </a:solidFill>
            <a:ln w="635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UN-CRPD (2007)</a:t>
              </a:r>
            </a:p>
          </p:txBody>
        </p:sp>
        <p:cxnSp>
          <p:nvCxnSpPr>
            <p:cNvPr id="11" name="Gerader Verbinder 10">
              <a:extLst>
                <a:ext uri="{FF2B5EF4-FFF2-40B4-BE49-F238E27FC236}">
                  <a16:creationId xmlns:a16="http://schemas.microsoft.com/office/drawing/2014/main" id="{7D796E11-52E6-7C5C-9563-93315C0B7A34}"/>
                </a:ext>
              </a:extLst>
            </p:cNvPr>
            <p:cNvCxnSpPr/>
            <p:nvPr/>
          </p:nvCxnSpPr>
          <p:spPr>
            <a:xfrm>
              <a:off x="758282" y="3768707"/>
              <a:ext cx="10727474" cy="0"/>
            </a:xfrm>
            <a:prstGeom prst="line">
              <a:avLst/>
            </a:prstGeom>
          </p:spPr>
          <p:style>
            <a:lnRef idx="1">
              <a:schemeClr val="accent4"/>
            </a:lnRef>
            <a:fillRef idx="0">
              <a:schemeClr val="accent4"/>
            </a:fillRef>
            <a:effectRef idx="0">
              <a:schemeClr val="accent4"/>
            </a:effectRef>
            <a:fontRef idx="minor">
              <a:schemeClr val="tx1"/>
            </a:fontRef>
          </p:style>
        </p:cxnSp>
        <p:sp>
          <p:nvSpPr>
            <p:cNvPr id="12" name="Textfeld 11">
              <a:extLst>
                <a:ext uri="{FF2B5EF4-FFF2-40B4-BE49-F238E27FC236}">
                  <a16:creationId xmlns:a16="http://schemas.microsoft.com/office/drawing/2014/main" id="{D8D32B83-192B-69C9-405B-90662D95E297}"/>
                </a:ext>
              </a:extLst>
            </p:cNvPr>
            <p:cNvSpPr txBox="1"/>
            <p:nvPr/>
          </p:nvSpPr>
          <p:spPr>
            <a:xfrm>
              <a:off x="728546" y="3359829"/>
              <a:ext cx="2111297" cy="369332"/>
            </a:xfrm>
            <a:prstGeom prst="rect">
              <a:avLst/>
            </a:prstGeom>
            <a:noFill/>
          </p:spPr>
          <p:txBody>
            <a:bodyPr wrap="square" rtlCol="0">
              <a:spAutoFit/>
            </a:bodyPr>
            <a:lstStyle/>
            <a:p>
              <a:r>
                <a:rPr lang="de-DE" dirty="0">
                  <a:solidFill>
                    <a:schemeClr val="accent4"/>
                  </a:solidFill>
                </a:rPr>
                <a:t>Gesetze EU</a:t>
              </a:r>
            </a:p>
          </p:txBody>
        </p:sp>
        <p:sp>
          <p:nvSpPr>
            <p:cNvPr id="13" name="Rechteck: abgerundete Ecken 12">
              <a:extLst>
                <a:ext uri="{FF2B5EF4-FFF2-40B4-BE49-F238E27FC236}">
                  <a16:creationId xmlns:a16="http://schemas.microsoft.com/office/drawing/2014/main" id="{A1C5F0D1-5463-0D96-0418-2FD72E824F28}"/>
                </a:ext>
              </a:extLst>
            </p:cNvPr>
            <p:cNvSpPr/>
            <p:nvPr/>
          </p:nvSpPr>
          <p:spPr>
            <a:xfrm>
              <a:off x="4517911" y="2835932"/>
              <a:ext cx="2111297" cy="765713"/>
            </a:xfrm>
            <a:prstGeom prst="roundRect">
              <a:avLst/>
            </a:prstGeom>
            <a:solidFill>
              <a:srgbClr val="C00000"/>
            </a:solidFill>
            <a:ln w="76200"/>
          </p:spPr>
          <p:style>
            <a:lnRef idx="3">
              <a:schemeClr val="lt1"/>
            </a:lnRef>
            <a:fillRef idx="1">
              <a:schemeClr val="accent2"/>
            </a:fillRef>
            <a:effectRef idx="1">
              <a:schemeClr val="accent2"/>
            </a:effectRef>
            <a:fontRef idx="minor">
              <a:schemeClr val="lt1"/>
            </a:fontRef>
          </p:style>
          <p:txBody>
            <a:bodyPr rtlCol="0" anchor="ctr"/>
            <a:lstStyle/>
            <a:p>
              <a:pPr algn="ctr"/>
              <a:r>
                <a:rPr lang="de-DE" dirty="0"/>
                <a:t>WAD (2016)</a:t>
              </a:r>
            </a:p>
          </p:txBody>
        </p:sp>
        <p:cxnSp>
          <p:nvCxnSpPr>
            <p:cNvPr id="14" name="Gerader Verbinder 13">
              <a:extLst>
                <a:ext uri="{FF2B5EF4-FFF2-40B4-BE49-F238E27FC236}">
                  <a16:creationId xmlns:a16="http://schemas.microsoft.com/office/drawing/2014/main" id="{9948DEE6-BB5F-309D-6E4C-C18ED9E3AF18}"/>
                </a:ext>
              </a:extLst>
            </p:cNvPr>
            <p:cNvCxnSpPr/>
            <p:nvPr/>
          </p:nvCxnSpPr>
          <p:spPr>
            <a:xfrm>
              <a:off x="758282" y="4990856"/>
              <a:ext cx="10727474" cy="0"/>
            </a:xfrm>
            <a:prstGeom prst="line">
              <a:avLst/>
            </a:prstGeom>
          </p:spPr>
          <p:style>
            <a:lnRef idx="1">
              <a:schemeClr val="accent4"/>
            </a:lnRef>
            <a:fillRef idx="0">
              <a:schemeClr val="accent4"/>
            </a:fillRef>
            <a:effectRef idx="0">
              <a:schemeClr val="accent4"/>
            </a:effectRef>
            <a:fontRef idx="minor">
              <a:schemeClr val="tx1"/>
            </a:fontRef>
          </p:style>
        </p:cxnSp>
        <p:sp>
          <p:nvSpPr>
            <p:cNvPr id="15" name="Textfeld 14">
              <a:extLst>
                <a:ext uri="{FF2B5EF4-FFF2-40B4-BE49-F238E27FC236}">
                  <a16:creationId xmlns:a16="http://schemas.microsoft.com/office/drawing/2014/main" id="{4493D6C0-E26D-143A-E9C3-8CF00968E950}"/>
                </a:ext>
              </a:extLst>
            </p:cNvPr>
            <p:cNvSpPr txBox="1"/>
            <p:nvPr/>
          </p:nvSpPr>
          <p:spPr>
            <a:xfrm>
              <a:off x="728546" y="4581978"/>
              <a:ext cx="2356625" cy="369332"/>
            </a:xfrm>
            <a:prstGeom prst="rect">
              <a:avLst/>
            </a:prstGeom>
            <a:noFill/>
          </p:spPr>
          <p:txBody>
            <a:bodyPr wrap="square" rtlCol="0">
              <a:spAutoFit/>
            </a:bodyPr>
            <a:lstStyle/>
            <a:p>
              <a:r>
                <a:rPr lang="de-DE" dirty="0">
                  <a:solidFill>
                    <a:schemeClr val="accent4"/>
                  </a:solidFill>
                </a:rPr>
                <a:t>Gesetze D</a:t>
              </a:r>
            </a:p>
          </p:txBody>
        </p:sp>
        <p:cxnSp>
          <p:nvCxnSpPr>
            <p:cNvPr id="17" name="Gerader Verbinder 16">
              <a:extLst>
                <a:ext uri="{FF2B5EF4-FFF2-40B4-BE49-F238E27FC236}">
                  <a16:creationId xmlns:a16="http://schemas.microsoft.com/office/drawing/2014/main" id="{51BDB63F-147C-3630-F7AA-ACF5CFBFFA08}"/>
                </a:ext>
              </a:extLst>
            </p:cNvPr>
            <p:cNvCxnSpPr/>
            <p:nvPr/>
          </p:nvCxnSpPr>
          <p:spPr>
            <a:xfrm>
              <a:off x="758282" y="6173458"/>
              <a:ext cx="10727474" cy="0"/>
            </a:xfrm>
            <a:prstGeom prst="line">
              <a:avLst/>
            </a:prstGeom>
          </p:spPr>
          <p:style>
            <a:lnRef idx="1">
              <a:schemeClr val="accent4"/>
            </a:lnRef>
            <a:fillRef idx="0">
              <a:schemeClr val="accent4"/>
            </a:fillRef>
            <a:effectRef idx="0">
              <a:schemeClr val="accent4"/>
            </a:effectRef>
            <a:fontRef idx="minor">
              <a:schemeClr val="tx1"/>
            </a:fontRef>
          </p:style>
        </p:cxnSp>
        <p:sp>
          <p:nvSpPr>
            <p:cNvPr id="18" name="Textfeld 17">
              <a:extLst>
                <a:ext uri="{FF2B5EF4-FFF2-40B4-BE49-F238E27FC236}">
                  <a16:creationId xmlns:a16="http://schemas.microsoft.com/office/drawing/2014/main" id="{2FB2BA24-3B72-7577-79C4-0D799DBB3D6D}"/>
                </a:ext>
              </a:extLst>
            </p:cNvPr>
            <p:cNvSpPr txBox="1"/>
            <p:nvPr/>
          </p:nvSpPr>
          <p:spPr>
            <a:xfrm>
              <a:off x="728546" y="5764580"/>
              <a:ext cx="2111297" cy="369332"/>
            </a:xfrm>
            <a:prstGeom prst="rect">
              <a:avLst/>
            </a:prstGeom>
            <a:noFill/>
          </p:spPr>
          <p:txBody>
            <a:bodyPr wrap="square" rtlCol="0">
              <a:spAutoFit/>
            </a:bodyPr>
            <a:lstStyle/>
            <a:p>
              <a:r>
                <a:rPr lang="de-DE" dirty="0">
                  <a:solidFill>
                    <a:schemeClr val="accent4"/>
                  </a:solidFill>
                </a:rPr>
                <a:t>Standards</a:t>
              </a:r>
            </a:p>
          </p:txBody>
        </p:sp>
      </p:grpSp>
      <p:sp>
        <p:nvSpPr>
          <p:cNvPr id="4" name="Denkblase: wolkenförmig 3">
            <a:extLst>
              <a:ext uri="{FF2B5EF4-FFF2-40B4-BE49-F238E27FC236}">
                <a16:creationId xmlns:a16="http://schemas.microsoft.com/office/drawing/2014/main" id="{5821F2C8-DB2C-58DB-95E6-296D33E31F57}"/>
              </a:ext>
            </a:extLst>
          </p:cNvPr>
          <p:cNvSpPr/>
          <p:nvPr/>
        </p:nvSpPr>
        <p:spPr>
          <a:xfrm>
            <a:off x="6653237" y="4016733"/>
            <a:ext cx="4269442" cy="1691888"/>
          </a:xfrm>
          <a:prstGeom prst="cloudCallout">
            <a:avLst>
              <a:gd name="adj1" fmla="val -51069"/>
              <a:gd name="adj2" fmla="val -78178"/>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DE" dirty="0"/>
              <a:t>Europäische Union</a:t>
            </a:r>
            <a:r>
              <a:rPr lang="en-US" dirty="0"/>
              <a:t>: Web Accessibility Directive</a:t>
            </a:r>
          </a:p>
        </p:txBody>
      </p:sp>
      <p:sp>
        <p:nvSpPr>
          <p:cNvPr id="25" name="Textplatzhalter 3">
            <a:extLst>
              <a:ext uri="{FF2B5EF4-FFF2-40B4-BE49-F238E27FC236}">
                <a16:creationId xmlns:a16="http://schemas.microsoft.com/office/drawing/2014/main" id="{AAFF6CF3-7986-F9BF-CC50-6BA8BE013C3F}"/>
              </a:ext>
            </a:extLst>
          </p:cNvPr>
          <p:cNvSpPr>
            <a:spLocks noGrp="1"/>
          </p:cNvSpPr>
          <p:nvPr>
            <p:ph type="body" sz="quarter" idx="13"/>
          </p:nvPr>
        </p:nvSpPr>
        <p:spPr>
          <a:xfrm>
            <a:off x="565149" y="6390270"/>
            <a:ext cx="11062278" cy="376288"/>
          </a:xfrm>
        </p:spPr>
        <p:txBody>
          <a:bodyPr>
            <a:normAutofit fontScale="92500" lnSpcReduction="10000"/>
          </a:bodyPr>
          <a:lstStyle/>
          <a:p>
            <a:r>
              <a:rPr lang="de-DE" dirty="0"/>
              <a:t>Anmerkung: Die Jahreszahlen in Klammern beziehen sich auf die letzte Revision.</a:t>
            </a:r>
          </a:p>
        </p:txBody>
      </p:sp>
      <p:sp>
        <p:nvSpPr>
          <p:cNvPr id="3" name="Foliennummernplatzhalter 2">
            <a:extLst>
              <a:ext uri="{FF2B5EF4-FFF2-40B4-BE49-F238E27FC236}">
                <a16:creationId xmlns:a16="http://schemas.microsoft.com/office/drawing/2014/main" id="{EB00E198-0083-3D25-13B9-E0F02C345F09}"/>
              </a:ext>
              <a:ext uri="{C183D7F6-B498-43B3-948B-1728B52AA6E4}">
                <adec:decorative xmlns:adec="http://schemas.microsoft.com/office/drawing/2017/decorative" val="1"/>
              </a:ext>
            </a:extLst>
          </p:cNvPr>
          <p:cNvSpPr>
            <a:spLocks noGrp="1"/>
          </p:cNvSpPr>
          <p:nvPr>
            <p:ph type="sldNum" sz="quarter" idx="12"/>
          </p:nvPr>
        </p:nvSpPr>
        <p:spPr/>
        <p:txBody>
          <a:bodyPr/>
          <a:lstStyle/>
          <a:p>
            <a:fld id="{935305CA-DCC9-4948-BD69-6E7F4002ACB5}" type="slidenum">
              <a:rPr lang="de-DE" smtClean="0"/>
              <a:pPr/>
              <a:t>9</a:t>
            </a:fld>
            <a:endParaRPr lang="de-DE" dirty="0"/>
          </a:p>
        </p:txBody>
      </p:sp>
    </p:spTree>
    <p:extLst>
      <p:ext uri="{BB962C8B-B14F-4D97-AF65-F5344CB8AC3E}">
        <p14:creationId xmlns:p14="http://schemas.microsoft.com/office/powerpoint/2010/main" val="129405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Benutzerdefiniert 18">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BFBFBF"/>
      </a:hlink>
      <a:folHlink>
        <a:srgbClr val="BFBFB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wA1D18CnVURKi/Msde8TtyJ1wvc=" pdftag="H1" isBookmarkSet="no" bookmark="yes" Order="_x0031_"/>
  <Shape xmlns="" ID="B2El0aXF6LXTFrOxi4uWNe3Gi1c=" pdftag="H2" isBookmarkSet="no" bookmark="yes" Order="_x0032_"/>
  <Shape xmlns="" ID="NBisaGLmSGH7vKefW+p/KlAm/4M=" pdftag="H2" isBookmarkSet="no" bookmark="yes" Order="_x0031_"/>
  <Shape xmlns="" ID="/NK6RH3jTDepdx6dgq3CJhDCRRw=" pdftag="P" isBookmarkSet="no" bookmark="no" Order="_x0032_"/>
  <Shape xmlns="" ID="62UTqro7zwWKLMLZDxcrmubR5b0=" Order="_x0033_" pdftag="_x005B_Artifact_x005D_" isBookmarkSet="no" bookmark="no"/>
  <Shape xmlns="" ID="UeCpqTVPL8y9dsqzjYYpRB0Xd4I=" Order="_x0034_" pdftag="_x005B_Artifact_x005D_" isBookmarkSet="no" bookmark="no"/>
  <Shape xmlns="" ID="DQBry1I4iXDUY7boSgYzuHdd2kA=" pdftag="H2" isBookmarkSet="no" bookmark="yes" Order="_x0031_"/>
  <Shape xmlns="" ID="y9yBckny3A8y8NShCAKOCGbA9QA=" pdftag="P" isBookmarkSet="no" bookmark="no" Order="_x0032_"/>
  <Shape xmlns="" ID="qaHqTYr9LMXOr0gSIBHRpjwg2QA=" Order="_x0033_" pdftag="_x005B_Artifact_x005D_" isBookmarkSet="no" bookmark="no"/>
  <Shape xmlns="" ID="cIMFmZjRra4sxU7WAIJpazwlwoQ=" pdftag="H2" isBookmarkSet="no" bookmark="yes" Order="_x0031_"/>
  <Shape xmlns="" ID="zylUTMZfRAwtS9TN+JPvTSqrLMY=" pdftag="P" isBookmarkSet="no" bookmark="no" Order="_x0032_"/>
  <Shape xmlns="" ID="LpwNKsriJ6eadOSc7g1wOHaHBT4=" Order="_x0033_" pdftag="_x005B_Artifact_x005D_" isBookmarkSet="no" bookmark="no"/>
  <Shape xmlns="" ID="Sowg1aKLcrOXwM9fNWdoUP86xYw=" pdftag="" bookmark="no" Order="_x0031_"/>
  <Shape xmlns="" ID="Evh3Tf5HIQZLam/4UpOSuvkimfs=" pdftag="" Order="_x0032_" bookmark="no"/>
  <Shape xmlns="" ID="Qe9xSyjsdBkO1QsLBXAPuDPk6zA=" pdftag="" Order="_x0033_" bookmark="no"/>
  <Shape xmlns="" ID="MtNe3+WICrxL1/3Tcp7kkk9bwKQ=" pdftag="" bookmark="no" Order="_x0033_"/>
  <Shape xmlns="" ID="sEX7K2UhZswOPVntjMCz0QnVSKw=" pdftag="" bookmark="no" Order="_x0031_"/>
  <Shape xmlns="" ID="l8jteuguE517Djr9rY2SWCXTydk=" pdftag="" bookmark="no" Order="_x0032_"/>
  <Shape xmlns="" ID="MMT7NiSF6yO/kGSiZyiHQsyidWw=" pdftag="" bookmark="no" Order="_x0033_"/>
  <Shape xmlns="" ID="1iP1HUdBLAGEEZwxBmFau1jIBX0=" pdftag="H2" isBookmarkSet="no" bookmark="yes" Order="_x0031_"/>
  <Shape xmlns="" ID="V+uMif22URbYBBp60k8XFNrUnGw=" pdftag="P" isBookmarkSet="no" bookmark="no" Order="_x0032_"/>
  <Shape xmlns="" ID="kNKsrjCQxSYzW/hj6wPz14WqWsE=" Order="_x0033_" pdftag="_x005B_Artifact_x005D_" isBookmarkSet="no" bookmark="no"/>
  <Shape xmlns="" ID="ntHGDV4vikLl3QUi9l7T3V/gIOQ=" Order="_x0034_" pdftag="_x005B_Artifact_x005D_" isBookmarkSet="no" bookmark="no"/>
  <Shape xmlns="" ID="HlhgDpF1zByPp9zdXia18K56NTs=" pdftag="H2" isBookmarkSet="no" bookmark="yes" Order="_x0031_"/>
  <Shape xmlns="" ID="WZ0nGOeQ82vN5z+gM2Jsaa7hryg=" pdftag="P" isBookmarkSet="no" bookmark="no" Order="_x0032_"/>
  <Shape xmlns="" ID="LYwkRXuhoSERe/CFzcRayN8YHAo=" Order="_x0033_" pdftag="_x005B_Artifact_x005D_" isBookmarkSet="no" bookmark="no"/>
  <HyperLink xmlns="" ID="62UTqro7zwWKLMLZDxcrmubR5b0=-66117401498.0274_499.3963" plainAltText="http:_x002F__x002F_www.w3.org_x002F_TR_x002F_2014_x002F_NOTE-WCAG-EM-20140710_x002F_"/>
  <HyperLink xmlns="" ID="Qe9xSyjsdBkO1QsLBXAPuDPk6zA=1078960056570.6523_505.3963" plainAltText="https:_x002F__x002F_eur-lex.europa.eu_x002F_legal-" Lang=""/>
  <HyperLink xmlns="" ID="Qe9xSyjsdBkO1QsLBXAPuDPk6zA=55887939679.15236_517.3962" plainAltText="content_x002F_DE_x002F_TXT_x002F__x003F_uri_x003D_CELEX:32018D1524" Lang=""/>
  <HyperLink xmlns="" ID="kNKsrjCQxSYzW/hj6wPz14WqWsE=-111026977098.0274_499.3963" plainAltText="https:_x002F__x002F_www.bitvtest.de_x002F_bitv_test_x002F_das_testverfahren_im_detail_x002F_verfahren.html"/>
  <SubText xmlns="" ID="wA1D18CnVURKi/Msde8TtyJ1wvc=-1" artifact="_x0030_" plainAltText=""/>
  <SubText xmlns="" ID="B2El0aXF6LXTFrOxi4uWNe3Gi1c=-1" artifact="_x0030_" plainAltText=""/>
  <SubText xmlns="" ID="B2El0aXF6LXTFrOxi4uWNe3Gi1c=-22" artifact="_x0030_" plainAltText=""/>
  <SubText xmlns="" ID="B2El0aXF6LXTFrOxi4uWNe3Gi1c=-65" artifact="_x0030_" plainAltText=""/>
  <SubText xmlns="" ID="NBisaGLmSGH7vKefW+p/KlAm/4M=-1" artifact="_x0030_" plainAltText=""/>
  <SubText xmlns="" ID="/NK6RH3jTDepdx6dgq3CJhDCRRw=-1" artifact="_x0030_" plainAltText=""/>
  <SubText xmlns="" ID="/NK6RH3jTDepdx6dgq3CJhDCRRw=-35" artifact="_x0030_" plainAltText=""/>
  <SubText xmlns="" ID="/NK6RH3jTDepdx6dgq3CJhDCRRw=-61" artifact="_x0030_" plainAltText=""/>
  <SubText xmlns="" ID="/NK6RH3jTDepdx6dgq3CJhDCRRw=-72" artifact="_x0030_" plainAltText=""/>
  <SubText xmlns="" ID="/NK6RH3jTDepdx6dgq3CJhDCRRw=-108" artifact="_x0030_" plainAltText=""/>
  <SubText xmlns="" ID="/NK6RH3jTDepdx6dgq3CJhDCRRw=-143" artifact="_x0030_" plainAltText=""/>
  <SubText xmlns="" ID="/NK6RH3jTDepdx6dgq3CJhDCRRw=-182" artifact="_x0030_" plainAltText=""/>
  <SubText xmlns="" ID="/NK6RH3jTDepdx6dgq3CJhDCRRw=-216" artifact="_x0030_" plainAltText=""/>
  <SubText xmlns="" ID="DQBry1I4iXDUY7boSgYzuHdd2kA=-1" artifact="_x0030_" plainAltText=""/>
  <SubText xmlns="" ID="y9yBckny3A8y8NShCAKOCGbA9QA=-1" artifact="_x0030_" plainAltText=""/>
  <SubText xmlns="" ID="y9yBckny3A8y8NShCAKOCGbA9QA=-62" artifact="_x0030_" plainAltText=""/>
  <SubText xmlns="" ID="y9yBckny3A8y8NShCAKOCGbA9QA=-153" artifact="_x0030_" plainAltText=""/>
  <SubText xmlns="" ID="y9yBckny3A8y8NShCAKOCGbA9QA=-215" artifact="_x0030_" plainAltText=""/>
  <SubText xmlns="" ID="y9yBckny3A8y8NShCAKOCGbA9QA=-246" artifact="_x0030_" plainAltText=""/>
  <SubText xmlns="" ID="y9yBckny3A8y8NShCAKOCGbA9QA=-288" artifact="_x0030_" plainAltText=""/>
  <SubText xmlns="" ID="y9yBckny3A8y8NShCAKOCGbA9QA=-356" artifact="_x0030_" plainAltText=""/>
  <SubText xmlns="" ID="y9yBckny3A8y8NShCAKOCGbA9QA=-408" artifact="_x0030_" plainAltText=""/>
  <SubText xmlns="" ID="y9yBckny3A8y8NShCAKOCGbA9QA=-453" artifact="_x0030_" plainAltText=""/>
  <SubText xmlns="" ID="y9yBckny3A8y8NShCAKOCGbA9QA=-499" artifact="_x0030_" plainAltText=""/>
  <SubText xmlns="" ID="y9yBckny3A8y8NShCAKOCGbA9QA=-638" artifact="_x0030_" plainAltText=""/>
  <SubText xmlns="" ID="y9yBckny3A8y8NShCAKOCGbA9QA=-741" artifact="_x0030_" plainAltText=""/>
  <SubText xmlns="" ID="cIMFmZjRra4sxU7WAIJpazwlwoQ=-1" artifact="_x0030_" plainAltText=""/>
  <SubText xmlns="" ID="zylUTMZfRAwtS9TN+JPvTSqrLMY=-1" artifact="_x0030_" plainAltText=""/>
  <SubText xmlns="" ID="zylUTMZfRAwtS9TN+JPvTSqrLMY=-19" artifact="_x0030_" plainAltText=""/>
  <SubText xmlns="" ID="zylUTMZfRAwtS9TN+JPvTSqrLMY=-32" artifact="_x0030_" plainAltText=""/>
  <SubText xmlns="" ID="zylUTMZfRAwtS9TN+JPvTSqrLMY=-54" artifact="_x0030_" plainAltText=""/>
  <SubText xmlns="" ID="zylUTMZfRAwtS9TN+JPvTSqrLMY=-143" artifact="_x0030_" plainAltText=""/>
  <SubText xmlns="" ID="zylUTMZfRAwtS9TN+JPvTSqrLMY=-174" artifact="_x0030_" plainAltText=""/>
  <SubText xmlns="" ID="zylUTMZfRAwtS9TN+JPvTSqrLMY=-202" artifact="_x0030_" plainAltText=""/>
  <SubText xmlns="" ID="zylUTMZfRAwtS9TN+JPvTSqrLMY=-231" artifact="_x0030_" plainAltText=""/>
  <SubText xmlns="" ID="zylUTMZfRAwtS9TN+JPvTSqrLMY=-286" artifact="_x0030_" plainAltText=""/>
  <SubText xmlns="" ID="Sowg1aKLcrOXwM9fNWdoUP86xYw=-1" artifact="_x0030_" plainAltText=""/>
  <SubText xmlns="" ID="Evh3Tf5HIQZLam/4UpOSuvkimfs=-1" artifact="_x0030_" plainAltText=""/>
  <SubText xmlns="" ID="Evh3Tf5HIQZLam/4UpOSuvkimfs=-38" artifact="_x0030_" plainAltText=""/>
  <SubText xmlns="" ID="Evh3Tf5HIQZLam/4UpOSuvkimfs=-60" artifact="_x0030_" plainAltText=""/>
  <SubText xmlns="" ID="Evh3Tf5HIQZLam/4UpOSuvkimfs=-95" artifact="_x0030_" plainAltText=""/>
  <SubText xmlns="" ID="Evh3Tf5HIQZLam/4UpOSuvkimfs=-128" artifact="_x0030_" plainAltText=""/>
  <SubText xmlns="" ID="Evh3Tf5HIQZLam/4UpOSuvkimfs=-164" artifact="_x0030_" plainAltText=""/>
  <SubText xmlns="" ID="Evh3Tf5HIQZLam/4UpOSuvkimfs=-246" artifact="_x0030_" plainAltText=""/>
  <SubText xmlns="" ID="Evh3Tf5HIQZLam/4UpOSuvkimfs=-291" artifact="_x0030_" plainAltText=""/>
  <SubText xmlns="" ID="Evh3Tf5HIQZLam/4UpOSuvkimfs=-341" artifact="_x0030_" plainAltText=""/>
  <SubText xmlns="" ID="sEX7K2UhZswOPVntjMCz0QnVSKw=-1" artifact="_x0030_" plainAltText=""/>
  <SubText xmlns="" ID="l8jteuguE517Djr9rY2SWCXTydk=-1" artifact="_x0030_" plainAltText=""/>
  <SubText xmlns="" ID="l8jteuguE517Djr9rY2SWCXTydk=-54" artifact="_x0030_" plainAltText=""/>
  <SubText xmlns="" ID="l8jteuguE517Djr9rY2SWCXTydk=-141" artifact="_x0030_" plainAltText=""/>
  <SubText xmlns="" ID="l8jteuguE517Djr9rY2SWCXTydk=-256" artifact="_x0030_" plainAltText=""/>
  <SubText xmlns="" ID="l8jteuguE517Djr9rY2SWCXTydk=-322" artifact="_x0030_" plainAltText=""/>
  <SubText xmlns="" ID="l8jteuguE517Djr9rY2SWCXTydk=-401" artifact="_x0030_" plainAltText=""/>
  <SubText xmlns="" ID="l8jteuguE517Djr9rY2SWCXTydk=-460" artifact="_x0030_" plainAltText=""/>
  <SubText xmlns="" ID="l8jteuguE517Djr9rY2SWCXTydk=-484" artifact="_x0030_" plainAltText=""/>
  <SubText xmlns="" ID="l8jteuguE517Djr9rY2SWCXTydk=-543" artifact="_x0030_" plainAltText=""/>
  <SubText xmlns="" ID="1iP1HUdBLAGEEZwxBmFau1jIBX0=-1" artifact="_x0030_" plainAltText=""/>
  <SubText xmlns="" ID="V+uMif22URbYBBp60k8XFNrUnGw=-1" artifact="_x0030_" plainAltText=""/>
  <SubText xmlns="" ID="V+uMif22URbYBBp60k8XFNrUnGw=-42" artifact="_x0030_" plainAltText=""/>
  <SubText xmlns="" ID="V+uMif22URbYBBp60k8XFNrUnGw=-87" artifact="_x0030_" plainAltText=""/>
  <SubText xmlns="" ID="V+uMif22URbYBBp60k8XFNrUnGw=-103" artifact="_x0030_" plainAltText=""/>
  <SubText xmlns="" ID="V+uMif22URbYBBp60k8XFNrUnGw=-141" artifact="_x0030_" plainAltText=""/>
  <SubText xmlns="" ID="V+uMif22URbYBBp60k8XFNrUnGw=-209" artifact="_x0030_" plainAltText=""/>
  <SubText xmlns="" ID="HlhgDpF1zByPp9zdXia18K56NTs=-1" artifact="_x0030_" plainAltText=""/>
  <SubText xmlns="" ID="WZ0nGOeQ82vN5z+gM2Jsaa7hryg=-1" artifact="_x0030_" plainAltText=""/>
  <SubText xmlns="" ID="WZ0nGOeQ82vN5z+gM2Jsaa7hryg=-26" artifact="_x0030_" plainAltText=""/>
  <SubText xmlns="" ID="WZ0nGOeQ82vN5z+gM2Jsaa7hryg=-153" artifact="_x0030_" plainAltText=""/>
  <SubText xmlns="" ID="WZ0nGOeQ82vN5z+gM2Jsaa7hryg=-194" artifact="_x0030_" plainAltText=""/>
  <SubText xmlns="" ID="WZ0nGOeQ82vN5z+gM2Jsaa7hryg=-344" artifact="_x0030_" plainAltText=""/>
  <SubText xmlns="" ID="WZ0nGOeQ82vN5z+gM2Jsaa7hryg=-416" artifact="_x0030_" plainAltText=""/>
  <SubText xmlns="" ID="WZ0nGOeQ82vN5z+gM2Jsaa7hryg=-475" artifact="_x0030_" plainAltText=""/>
  <SubText xmlns="" ID="WZ0nGOeQ82vN5z+gM2Jsaa7hryg=-512" artifact="_x0030_" plainAltText=""/>
  <Shape xmlns="" ID="XrmLC38iNkEe2lIT15jkEGo8TnA=" pdftag="P" isBookmarkSet="no" bookmark="no" Order="_x0033_"/>
  <Shape xmlns="" ID="g1yDfS36OHe/Tz+Dh5RrkE3CTpU=" pdftag="" Order="_x0032_" bookmark="no"/>
  <Shape xmlns="" ID="je0H9YyYz3Pc5TelK6SurPdx1TE=" pdftag="" Order="_x0034_" bookmark="no"/>
  <Shape xmlns="" ID="zFa2QnDRBj6b4NfKVly90uroRto=" pdftag="" Order="_x0033_" bookmark="no"/>
  <SubText xmlns="" ID="XrmLC38iNkEe2lIT15jkEGo8TnA=-1" artifact="_x0030_" plainAltText=""/>
  <SubText xmlns="" ID="XrmLC38iNkEe2lIT15jkEGo8TnA=-5" artifact="_x0030_" plainAltText=""/>
  <SubText xmlns="" ID="g1yDfS36OHe/Tz+Dh5RrkE3CTpU=-1" artifact="_x0030_" plainAltText=""/>
  <SubText xmlns="" ID="g1yDfS36OHe/Tz+Dh5RrkE3CTpU=-38" artifact="_x0030_" plainAltText=""/>
  <SubText xmlns="" ID="g1yDfS36OHe/Tz+Dh5RrkE3CTpU=-60" artifact="_x0030_" plainAltText=""/>
  <SubText xmlns="" ID="g1yDfS36OHe/Tz+Dh5RrkE3CTpU=-95" artifact="_x0030_" plainAltText=""/>
  <SubText xmlns="" ID="g1yDfS36OHe/Tz+Dh5RrkE3CTpU=-128" artifact="_x0030_" plainAltText=""/>
  <SubText xmlns="" ID="g1yDfS36OHe/Tz+Dh5RrkE3CTpU=-164" artifact="_x0030_" plainAltText=""/>
  <SubText xmlns="" ID="g1yDfS36OHe/Tz+Dh5RrkE3CTpU=-246" artifact="_x0030_" plainAltText=""/>
  <SubText xmlns="" ID="g1yDfS36OHe/Tz+Dh5RrkE3CTpU=-291" artifact="_x0030_" plainAltText=""/>
  <SubText xmlns="" ID="g1yDfS36OHe/Tz+Dh5RrkE3CTpU=-341" artifact="_x0030_" plainAltText=""/>
  <SubText xmlns="" ID="je0H9YyYz3Pc5TelK6SurPdx1TE=-1" artifact="_x0030_" plainAltText=""/>
  <SubText xmlns="" ID="je0H9YyYz3Pc5TelK6SurPdx1TE=-358" artifact="_x0030_" plainAltText=""/>
  <SubText xmlns="" ID="zFa2QnDRBj6b4NfKVly90uroRto=-1" artifact="_x0030_" plainAltText=""/>
  <SubText xmlns="" ID="zFa2QnDRBj6b4NfKVly90uroRto=-5" artifact="_x0030_" plainAltText=""/>
  <Shape xmlns="" ID="cZ8gVkYEaSIjMIjMlEyeZ80D8A4=" pdftag="H1" isBookmarkSet="no" Order="_x0031_" bookmark="yes"/>
  <Shape xmlns="" ID="Dre9te9y1PAQK1AnjlpxicboFls=" pdftag="H2" isBookmarkSet="no" Order="_x0032_" bookmark="yes"/>
  <Shape xmlns="" ID="HcMAL4vk5ED1nJuqoVWSGTMLl3k=" pdftag="H2" isBookmarkSet="no" Order="_x0031_" bookmark="yes"/>
  <Shape xmlns="" ID="JNi7pqSn6u4Hsk5Ybr8bSBuqV78=" pdftag="P" isBookmarkSet="no" bookmark="no" Order="_x0032_"/>
  <Shape xmlns="" ID="6TJ57flEhUMDU6wGCib/+dY0H6A=" pdftag="P" isBookmarkSet="no" bookmark="no" Order="_x0033_"/>
  <Shape xmlns="" ID="QiFNyMcGxWaJ01Bz5WD++q4taNs=" Order="_x0032_" pdftag="_x005B_Artifact_x005D_" isBookmarkSet="no" bookmark="no"/>
  <Shape xmlns="" ID="UUKdgCO5EyTwbBj5+kEDp7RFWfY=" pdftag="H2" isBookmarkSet="no" Order="_x0031_" bookmark="yes"/>
  <Shape xmlns="" ID="KRuT2xNbbymxHEPic0TZNhdyDvU=" pdftag="P" isBookmarkSet="no" bookmark="no" Order="_x0032_"/>
  <Shape xmlns="" ID="18WRZ+Z0mRHO0egP4lRKgSg8Zss=" Order="_x0032_" pdftag="_x005B_Artifact_x005D_" isBookmarkSet="no" bookmark="no"/>
  <Shape xmlns="" ID="bdjiWV+e6XzGJPTijiuAZWYVyGU=" pdftag="H2" isBookmarkSet="no" Order="_x0031_" bookmark="yes"/>
  <Shape xmlns="" ID="+p+IZKJNAde55TTTcERYFl4MBr8=" pdftag="P" isBookmarkSet="no" bookmark="no" Order="_x0032_"/>
  <Shape xmlns="" ID="Sc4zO1uBgurh25nsxAViMOBix/k=" Order="_x0032_" pdftag="_x005B_Artifact_x005D_" isBookmarkSet="no" bookmark="no"/>
  <Shape xmlns="" ID="saSKQwGpC/aWmGSNBEdMrSuwbWk=" pdftag="H2" isBookmarkSet="no" Order="_x0031_" bookmark="yes"/>
  <Shape xmlns="" ID="n5/T/w/T07FcAjL6N9d+vI1WX1M=" pdftag="P" isBookmarkSet="no" bookmark="no" Order="_x0032_"/>
  <Shape xmlns="" ID="ffxMK09nfJU28LV+H/i9WG+KOM0=" pdftag="P" isBookmarkSet="no" bookmark="no" Order="_x0033_"/>
  <Shape xmlns="" ID="fuxBDha5C/pCK00JZgcdewKS+VE=" Order="_x0032_" pdftag="_x005B_Artifact_x005D_" isBookmarkSet="no" bookmark="no"/>
  <Shape xmlns="" ID="SemhEAJEWzqqVcY5Q5rdQbeS2JI=" pdftag="H2" isBookmarkSet="no" Order="_x0031_" bookmark="yes"/>
  <Shape xmlns="" ID="IYy95W3k1CrRw6i4akX8IhusBaQ=" pdftag="P" isBookmarkSet="no" bookmark="no" Order="_x0032_"/>
  <Shape xmlns="" ID="59nAb54C5aOoVKNVFQxvlNmePck=" Order="_x0032_" pdftag="_x005B_Artifact_x005D_" isBookmarkSet="no" bookmark="no"/>
  <Shape xmlns="" ID="6HA6a96Wl++e0iMCXJgIAgeGeXg=" Order="_x0031_" pdftag="H2" isBookmarkSet="no" bookmark="yes"/>
  <Shape xmlns="" ID="wiEtKPtWHkH5MeME9OSLCy4wJ0o=" bookmark="no" Order="_x0033_" pdftag="P" isBookmarkSet="no"/>
  <Shape xmlns="" ID="e9kfmZxmBEAYkWrXWBmFotzmboo=" bookmark="no" Order="_x0032_" pdftag="_x005B_Artifact_x005D_" isBookmarkSet="no"/>
  <Shape xmlns="" ID="vVw4BGlJZUVMKIeK+NsRt26yd5A=" bookmark="no" Order="_x0034_" pdftag="P" isBookmarkSet="no"/>
  <Shape xmlns="" ID="awZt7r6BGTPxzffuPxh/0sX9iFw=" Order="_x0031_" pdftag="H2" isBookmarkSet="no" bookmark="yes"/>
  <Shape xmlns="" ID="p1DHP8yCaBPm6gbED6z8syZ8eNA=" bookmark="no" Order="_x0032_" pdftag="P" isBookmarkSet="no"/>
  <Shape xmlns="" ID="gr1M55Orlv2qyxOOjj1eC5v/hTk=" bookmark="no" Order="_x0033_" pdftag="_x005B_Artifact_x005D_" isBookmarkSet="no"/>
  <Shape xmlns="" ID="n4S86YlQ0K+MhjI4LUXZrTCX56M=" Order="_x0031_" pdftag="H2" isBookmarkSet="no" bookmark="yes"/>
  <Shape xmlns="" ID="GB3uJo7tSYcYPymmljRZaLolbCY=" bookmark="no" Order="_x0033_" pdftag="P" isBookmarkSet="no"/>
  <Shape xmlns="" ID="orjooCCg2Jm/SwAaBPfIHwdRQ54=" pdftag="" Order="_x0034_" formula="no" artifact="_x0030_" inline="no" validate="yes" Lang="" bookmark="no"/>
  <Shape xmlns="" ID="uVj6N8m9vukQDqoRb34an8CCgrM=" bookmark="no" Order="_x0032_" pdftag="_x005B_Artifact_x005D_" isBookmarkSet="no"/>
  <SubText xmlns="" ID="orjooCCg2Jm/SwAaBPfIHwdRQ54=" ActualText=""/>
  <HyperLink xmlns="" ID="6TJ57flEhUMDU6wGCib/+dY0H6A=-66117401475.94992_509.7599" plainAltText="http:_x002F__x002F_www.w3.org_x002F_TR_x002F_2014_x002F_NOTE-WCAG-EM-20140710_x002F_" Lang=""/>
  <HyperLink xmlns="" ID="ffxMK09nfJU28LV+H/i9WG+KOM0=821897802359.8699_517.5798" plainAltText="https:_x002F__x002F_eur-lex.europa.eu_x002F_legal-content_x002F_DE_x002F_TXT_x002F__x003F_uri_x003D_CELEX:32018D1524" Lang=""/>
  <HyperLink xmlns="" ID="vVw4BGlJZUVMKIeK+NsRt26yd5A=-111026977075.94992_509.7599" plainAltText="https:_x002F__x002F_www.bitvtest.de_x002F_bitv_test_x002F_das_testverfahren_im_detail_x002F_verfahren.html" Lang=""/>
  <HyperLink xmlns="" ID="GB3uJo7tSYcYPymmljRZaLolbCY=2048378540206.6655_186.3429" plainAltText="gzimmermann_x0040_hdm-stuttgart.de" Lang=""/>
  <HyperLink xmlns="" ID="GB3uJo7tSYcYPymmljRZaLolbCY=1736526545162.2105_376.3429" plainAltText="barrierefreiheit.hdm-stuttgart.de_x002F_newsletter" Lang=""/>
  <Shape xmlns="" ID="hMSwQRUgUR0VG8VqtWPTU9qMLDw=" Order="_x0034_" formula="no" inline="no" artifact="_x0030_" validate="yes" pdftag="Figure" isBookmarkSet="no" Lang="" bookmark="no"/>
  <SubText xmlns="" ID="hMSwQRUgUR0VG8VqtWPTU9qMLDw=" ActualText="Foto_x0020_Gottfried_x0020_Zimmermann"/>
</PAW>
</file>

<file path=customXml/itemProps1.xml><?xml version="1.0" encoding="utf-8"?>
<ds:datastoreItem xmlns:ds="http://schemas.openxmlformats.org/officeDocument/2006/customXml" ds:itemID="{D7B401FA-BF27-4EE6-9CCD-3AF07A08A783}">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4191</Words>
  <Application>Microsoft Office PowerPoint</Application>
  <PresentationFormat>Breitbild</PresentationFormat>
  <Paragraphs>565</Paragraphs>
  <Slides>39</Slides>
  <Notes>24</Notes>
  <HiddenSlides>17</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39</vt:i4>
      </vt:variant>
    </vt:vector>
  </HeadingPairs>
  <TitlesOfParts>
    <vt:vector size="46" baseType="lpstr">
      <vt:lpstr>Arial</vt:lpstr>
      <vt:lpstr>Calibri</vt:lpstr>
      <vt:lpstr>Calibri Light</vt:lpstr>
      <vt:lpstr>Courier New</vt:lpstr>
      <vt:lpstr>Symbol</vt:lpstr>
      <vt:lpstr>Wingdings</vt:lpstr>
      <vt:lpstr>Office Theme</vt:lpstr>
      <vt:lpstr>Digitale Barrierefreiheit in Deutschland Wie kommen wir raus aus der  Bewusstseins-Umsetzungs-Falle?</vt:lpstr>
      <vt:lpstr>Kompetenzzentrum [1]</vt:lpstr>
      <vt:lpstr>Barrierefreiheit</vt:lpstr>
      <vt:lpstr>Wer profitiert von Barrierefreiheit?</vt:lpstr>
      <vt:lpstr>Die wichtigsten Gesetze im Überblick (1)</vt:lpstr>
      <vt:lpstr>United Nations - Convention on the rights of     persons with disabilities (CRPD)</vt:lpstr>
      <vt:lpstr>United Nations: Convention on the rights of persons with disabilities (CRPD)</vt:lpstr>
      <vt:lpstr>United Nations Convention on the rights of persons with disabilities (3)</vt:lpstr>
      <vt:lpstr>Die wichtigsten Gesetze im Überblick (2)</vt:lpstr>
      <vt:lpstr>EU Web Accessibility Directive (WAD) (2016)</vt:lpstr>
      <vt:lpstr>Die wichtigsten Gesetze im Überblick (3)</vt:lpstr>
      <vt:lpstr>EU - European Accessibility Act (EAA) (2019)</vt:lpstr>
      <vt:lpstr>European Accessibility Act (EAA)</vt:lpstr>
      <vt:lpstr>EAA: Geltungsbereich</vt:lpstr>
      <vt:lpstr>Die wichtigsten Gesetze im Überblick (4)</vt:lpstr>
      <vt:lpstr>Deutsches Grundgesetz (GG), Art. 3 (3)</vt:lpstr>
      <vt:lpstr>Die wichtigsten Gesetze im Überblick (5)</vt:lpstr>
      <vt:lpstr>Deutschland  Behinderten-Gleichstellungsgesetz (BGG)</vt:lpstr>
      <vt:lpstr>Die wichtigsten Gesetze im Überblick (6)</vt:lpstr>
      <vt:lpstr>Deutschland - Barrierefreie Informationstechnik-Verordnung (BITV)</vt:lpstr>
      <vt:lpstr>Die wichtigsten Gesetze im Überblick (7)</vt:lpstr>
      <vt:lpstr>Barrierefreiheitsstärkungsgesetz (BFSG)</vt:lpstr>
      <vt:lpstr>Die wichtigsten Gesetze im Überblick (8)</vt:lpstr>
      <vt:lpstr>WCAG 2.1 (2018)</vt:lpstr>
      <vt:lpstr>Die wichtigsten Gesetze im Überblick (9)</vt:lpstr>
      <vt:lpstr>EN 301 549 (2021)</vt:lpstr>
      <vt:lpstr>12+1 Regeln</vt:lpstr>
      <vt:lpstr>Anforderungen der Barrierefreiheit für öffentliche Stellen in Deutschland</vt:lpstr>
      <vt:lpstr>Anforderungsliste für Websites (Internet, Intranet &amp; Extranet) nach BITV 2.0</vt:lpstr>
      <vt:lpstr>Anforderungsliste für mobile Apps nach BITV 2.0</vt:lpstr>
      <vt:lpstr>Digitale Barrierefreiheit in der Lehre</vt:lpstr>
      <vt:lpstr>Digitale Barrierefreiheit ist ein Prozess</vt:lpstr>
      <vt:lpstr> Achtung Falle! </vt:lpstr>
      <vt:lpstr>Bewusstseins-Umsetzungs-Falle</vt:lpstr>
      <vt:lpstr>Nachhaltige Prozesse</vt:lpstr>
      <vt:lpstr>Wege aus der Falle</vt:lpstr>
      <vt:lpstr>Modulares Workshop-Konzept</vt:lpstr>
      <vt:lpstr>IAAP Certificates for Accessibility Experts</vt:lpstr>
      <vt:lpstr>Danke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Einführung zur  Digitalen Barrierefreiheit</dc:title>
  <dc:subject>Prüfprozesse</dc:subject>
  <dc:creator>Gottfried Zimmermann</dc:creator>
  <cp:lastModifiedBy>Gottfried Zimmermann</cp:lastModifiedBy>
  <cp:revision>101</cp:revision>
  <dcterms:created xsi:type="dcterms:W3CDTF">2022-03-09T10:05:01Z</dcterms:created>
  <dcterms:modified xsi:type="dcterms:W3CDTF">2023-02-22T09:37:47Z</dcterms:modified>
</cp:coreProperties>
</file>