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3" r:id="rId2"/>
    <p:sldId id="260" r:id="rId3"/>
    <p:sldId id="257" r:id="rId4"/>
    <p:sldId id="258" r:id="rId5"/>
    <p:sldId id="265" r:id="rId6"/>
    <p:sldId id="261" r:id="rId7"/>
    <p:sldId id="262" r:id="rId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91EE5-2E11-4BBB-BC2C-CDE16BD6A4B3}" type="datetimeFigureOut">
              <a:rPr lang="de-DE" smtClean="0"/>
              <a:t>17.04.2019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D36BD-5F43-4676-9C30-C1E0979888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088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41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741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741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741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741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741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741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741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741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A1FBA20-5975-4DF0-BF76-1D96D98CF304}" type="slidenum">
              <a:rPr lang="de-DE" altLang="de-DE" sz="1000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de-DE" altLang="de-DE" sz="1000" smtClean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41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741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741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741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741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741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741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741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741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A1FBA20-5975-4DF0-BF76-1D96D98CF304}" type="slidenum">
              <a:rPr lang="de-DE" altLang="de-DE" sz="1000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</a:t>
            </a:fld>
            <a:endParaRPr lang="de-DE" altLang="de-DE" sz="1000" smtClean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41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741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741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741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741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741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741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741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741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A1FBA20-5975-4DF0-BF76-1D96D98CF304}" type="slidenum">
              <a:rPr lang="de-DE" altLang="de-DE" sz="1000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</a:t>
            </a:fld>
            <a:endParaRPr lang="de-DE" altLang="de-DE" sz="1000" smtClean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41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741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741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741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741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741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741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741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741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A1FBA20-5975-4DF0-BF76-1D96D98CF304}" type="slidenum">
              <a:rPr lang="de-DE" altLang="de-DE" sz="1000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4</a:t>
            </a:fld>
            <a:endParaRPr lang="de-DE" altLang="de-DE" sz="1000" smtClean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41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741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741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741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741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741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741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741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741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A1FBA20-5975-4DF0-BF76-1D96D98CF304}" type="slidenum">
              <a:rPr lang="de-DE" altLang="de-DE" sz="1000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5</a:t>
            </a:fld>
            <a:endParaRPr lang="de-DE" altLang="de-DE" sz="1000" smtClean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41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741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741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741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741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741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741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741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741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A1FBA20-5975-4DF0-BF76-1D96D98CF304}" type="slidenum">
              <a:rPr lang="de-DE" altLang="de-DE" sz="1000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6</a:t>
            </a:fld>
            <a:endParaRPr lang="de-DE" altLang="de-DE" sz="1000" smtClean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41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741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741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741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741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741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741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741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741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A1FBA20-5975-4DF0-BF76-1D96D98CF304}" type="slidenum">
              <a:rPr lang="de-DE" altLang="de-DE" sz="1000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7</a:t>
            </a:fld>
            <a:endParaRPr lang="de-DE" altLang="de-DE" sz="1000" smtClean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0020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2544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6860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3583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0842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0785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0896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4756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4967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2779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4498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Text Box 26"/>
          <p:cNvSpPr txBox="1">
            <a:spLocks noChangeArrowheads="1"/>
          </p:cNvSpPr>
          <p:nvPr/>
        </p:nvSpPr>
        <p:spPr bwMode="auto">
          <a:xfrm>
            <a:off x="-85725" y="-236538"/>
            <a:ext cx="1219200" cy="114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82" tIns="47891" rIns="95782" bIns="47891">
            <a:spAutoFit/>
          </a:bodyPr>
          <a:lstStyle>
            <a:lvl1pPr defTabSz="957263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479425" defTabSz="957263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957263" defTabSz="957263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436688" defTabSz="957263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916113" defTabSz="957263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373313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830513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287713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744913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altLang="de-DE" sz="6900" smtClean="0">
                <a:solidFill>
                  <a:srgbClr val="FFFFFF"/>
                </a:solidFill>
                <a:latin typeface="Duisburg-Logo" pitchFamily="82" charset="2"/>
              </a:rPr>
              <a:t>l</a:t>
            </a:r>
          </a:p>
        </p:txBody>
      </p:sp>
      <p:sp>
        <p:nvSpPr>
          <p:cNvPr id="1052" name="Text Box 28"/>
          <p:cNvSpPr txBox="1">
            <a:spLocks noChangeArrowheads="1"/>
          </p:cNvSpPr>
          <p:nvPr/>
        </p:nvSpPr>
        <p:spPr bwMode="auto">
          <a:xfrm>
            <a:off x="1381125" y="74613"/>
            <a:ext cx="7620000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5A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82" tIns="47891" rIns="95782" bIns="47891">
            <a:spAutoFit/>
          </a:bodyPr>
          <a:lstStyle>
            <a:lvl1pPr defTabSz="957263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479425" defTabSz="957263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957263" defTabSz="957263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436688" defTabSz="957263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916113" defTabSz="957263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373313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830513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287713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744913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altLang="de-DE" sz="1300" smtClean="0">
                <a:solidFill>
                  <a:srgbClr val="0035AD"/>
                </a:solidFill>
                <a:latin typeface="Arial" charset="0"/>
              </a:rPr>
              <a:t>Der Oberbürgermeister</a:t>
            </a:r>
          </a:p>
        </p:txBody>
      </p:sp>
      <p:sp>
        <p:nvSpPr>
          <p:cNvPr id="1028" name="Rectangle 29"/>
          <p:cNvSpPr>
            <a:spLocks noChangeArrowheads="1"/>
          </p:cNvSpPr>
          <p:nvPr/>
        </p:nvSpPr>
        <p:spPr bwMode="auto">
          <a:xfrm>
            <a:off x="1143000" y="965200"/>
            <a:ext cx="8001000" cy="539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0035AD"/>
              </a:gs>
            </a:gsLst>
            <a:path path="shape">
              <a:fillToRect l="50000" t="50000" r="50000" b="50000"/>
            </a:path>
          </a:gradFill>
          <a:ln w="3175">
            <a:solidFill>
              <a:srgbClr val="0035A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1029" name="Rectangle 30"/>
          <p:cNvSpPr>
            <a:spLocks noChangeArrowheads="1"/>
          </p:cNvSpPr>
          <p:nvPr/>
        </p:nvSpPr>
        <p:spPr bwMode="auto">
          <a:xfrm>
            <a:off x="1228725" y="698500"/>
            <a:ext cx="152400" cy="1524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de-DE" altLang="de-DE" smtClean="0">
              <a:solidFill>
                <a:srgbClr val="000000"/>
              </a:solidFill>
            </a:endParaRPr>
          </a:p>
        </p:txBody>
      </p:sp>
      <p:pic>
        <p:nvPicPr>
          <p:cNvPr id="1030" name="Picture 35" descr="C:\Dokumente und Einstellungen\Admin\Desktop\Diverses\Powerpoint-Präsentationen\Bilder\Duisburg-Log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617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485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57263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57263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2pPr>
      <a:lvl3pPr algn="l" defTabSz="957263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3pPr>
      <a:lvl4pPr algn="l" defTabSz="957263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4pPr>
      <a:lvl5pPr algn="l" defTabSz="957263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5pPr>
      <a:lvl6pPr marL="457200" algn="l" defTabSz="957263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6pPr>
      <a:lvl7pPr marL="914400" algn="l" defTabSz="957263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7pPr>
      <a:lvl8pPr marL="1371600" algn="l" defTabSz="957263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8pPr>
      <a:lvl9pPr marL="1828800" algn="l" defTabSz="957263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9pPr>
    </p:titleStyle>
    <p:bodyStyle>
      <a:lvl1pPr marL="358775" indent="-358775" algn="l" defTabSz="957263" rtl="0" eaLnBrk="0" fontAlgn="base" hangingPunct="0">
        <a:spcBef>
          <a:spcPct val="2000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777875" indent="-298450" algn="l" defTabSz="957263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</a:defRPr>
      </a:lvl2pPr>
      <a:lvl3pPr marL="1196975" indent="-239713" algn="l" defTabSz="957263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76400" indent="-239713" algn="l" defTabSz="957263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55825" indent="-239713" algn="l" defTabSz="95726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13025" indent="-239713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070225" indent="-239713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27425" indent="-239713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3984625" indent="-239713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 descr="C:\Dokumente und Einstellungen\Admin\Desktop\Diverses\Powerpoint-Präsentationen\Bilder\Duisburg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617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11"/>
          <p:cNvSpPr txBox="1">
            <a:spLocks noChangeArrowheads="1"/>
          </p:cNvSpPr>
          <p:nvPr/>
        </p:nvSpPr>
        <p:spPr bwMode="auto">
          <a:xfrm>
            <a:off x="1381125" y="601663"/>
            <a:ext cx="76200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5A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82" tIns="47891" rIns="95782" bIns="47891">
            <a:spAutoFit/>
          </a:bodyPr>
          <a:lstStyle>
            <a:lvl1pPr defTabSz="957263" eaLnBrk="0" hangingPunct="0">
              <a:defRPr sz="28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57263" eaLnBrk="0" hangingPunct="0"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57263" eaLnBrk="0" hangingPunct="0">
              <a:defRPr sz="28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57263" eaLnBrk="0" hangingPunct="0">
              <a:defRPr sz="28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57263" eaLnBrk="0" hangingPunct="0">
              <a:defRPr sz="28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DE" altLang="de-DE" sz="1600" b="1">
                <a:solidFill>
                  <a:srgbClr val="0035AD"/>
                </a:solidFill>
                <a:latin typeface="Arial" charset="0"/>
              </a:rPr>
              <a:t>Fachstelle für Wohnungsnotfälle</a:t>
            </a:r>
          </a:p>
        </p:txBody>
      </p:sp>
      <p:sp>
        <p:nvSpPr>
          <p:cNvPr id="2052" name="Text Box 12"/>
          <p:cNvSpPr txBox="1">
            <a:spLocks noChangeArrowheads="1"/>
          </p:cNvSpPr>
          <p:nvPr/>
        </p:nvSpPr>
        <p:spPr bwMode="auto">
          <a:xfrm>
            <a:off x="1377950" y="284163"/>
            <a:ext cx="76200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5A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82" tIns="47891" rIns="95782" bIns="47891">
            <a:spAutoFit/>
          </a:bodyPr>
          <a:lstStyle>
            <a:lvl1pPr defTabSz="957263" eaLnBrk="0" hangingPunct="0">
              <a:defRPr sz="28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57263" eaLnBrk="0" hangingPunct="0"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57263" eaLnBrk="0" hangingPunct="0">
              <a:defRPr sz="28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57263" eaLnBrk="0" hangingPunct="0">
              <a:defRPr sz="28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57263" eaLnBrk="0" hangingPunct="0">
              <a:defRPr sz="28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fontAlgn="base" hangingPunct="1">
              <a:lnSpc>
                <a:spcPts val="2513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2400" b="1">
                <a:solidFill>
                  <a:srgbClr val="0035AD"/>
                </a:solidFill>
                <a:latin typeface="Arial" charset="0"/>
              </a:rPr>
              <a:t>Amt für Soziales und Wohnen</a:t>
            </a:r>
          </a:p>
        </p:txBody>
      </p:sp>
      <p:pic>
        <p:nvPicPr>
          <p:cNvPr id="2053" name="Picture 13" descr="C:\Dokumente und Einstellungen\Admin\Desktop\Diverses\Powerpoint-Präsentationen\Bilder\Rathaustur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11366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835" y="1052736"/>
            <a:ext cx="4012451" cy="567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1259632" y="1321475"/>
            <a:ext cx="3600400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12 von 108 Wohnquartieren herrscht eine besonders hohe Konzentration von Haushalten mit angespannter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Einkommenssituation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Mindestens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jeder dritte Haushalt erhält dort Mindestsicherungsleistungen oder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Wohngeld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08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 descr="C:\Dokumente und Einstellungen\Admin\Desktop\Diverses\Powerpoint-Präsentationen\Bilder\Duisburg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617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11"/>
          <p:cNvSpPr txBox="1">
            <a:spLocks noChangeArrowheads="1"/>
          </p:cNvSpPr>
          <p:nvPr/>
        </p:nvSpPr>
        <p:spPr bwMode="auto">
          <a:xfrm>
            <a:off x="1381125" y="601663"/>
            <a:ext cx="76200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5A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82" tIns="47891" rIns="95782" bIns="47891">
            <a:spAutoFit/>
          </a:bodyPr>
          <a:lstStyle>
            <a:lvl1pPr defTabSz="957263" eaLnBrk="0" hangingPunct="0">
              <a:defRPr sz="28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57263" eaLnBrk="0" hangingPunct="0"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57263" eaLnBrk="0" hangingPunct="0">
              <a:defRPr sz="28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57263" eaLnBrk="0" hangingPunct="0">
              <a:defRPr sz="28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57263" eaLnBrk="0" hangingPunct="0">
              <a:defRPr sz="28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DE" altLang="de-DE" sz="1600" b="1">
                <a:solidFill>
                  <a:srgbClr val="0035AD"/>
                </a:solidFill>
                <a:latin typeface="Arial" charset="0"/>
              </a:rPr>
              <a:t>Fachstelle für Wohnungsnotfälle</a:t>
            </a:r>
          </a:p>
        </p:txBody>
      </p:sp>
      <p:sp>
        <p:nvSpPr>
          <p:cNvPr id="2052" name="Text Box 12"/>
          <p:cNvSpPr txBox="1">
            <a:spLocks noChangeArrowheads="1"/>
          </p:cNvSpPr>
          <p:nvPr/>
        </p:nvSpPr>
        <p:spPr bwMode="auto">
          <a:xfrm>
            <a:off x="1377950" y="284163"/>
            <a:ext cx="76200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5A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82" tIns="47891" rIns="95782" bIns="47891">
            <a:spAutoFit/>
          </a:bodyPr>
          <a:lstStyle>
            <a:lvl1pPr defTabSz="957263" eaLnBrk="0" hangingPunct="0">
              <a:defRPr sz="28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57263" eaLnBrk="0" hangingPunct="0"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57263" eaLnBrk="0" hangingPunct="0">
              <a:defRPr sz="28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57263" eaLnBrk="0" hangingPunct="0">
              <a:defRPr sz="28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57263" eaLnBrk="0" hangingPunct="0">
              <a:defRPr sz="28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fontAlgn="base" hangingPunct="1">
              <a:lnSpc>
                <a:spcPts val="2513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2400" b="1">
                <a:solidFill>
                  <a:srgbClr val="0035AD"/>
                </a:solidFill>
                <a:latin typeface="Arial" charset="0"/>
              </a:rPr>
              <a:t>Amt für Soziales und Wohnen</a:t>
            </a:r>
          </a:p>
        </p:txBody>
      </p:sp>
      <p:pic>
        <p:nvPicPr>
          <p:cNvPr id="2053" name="Picture 13" descr="C:\Dokumente und Einstellungen\Admin\Desktop\Diverses\Powerpoint-Präsentationen\Bilder\Rathaustur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11366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2060848"/>
            <a:ext cx="7956376" cy="3552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52" y="5805264"/>
            <a:ext cx="79914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1219129" y="1119606"/>
            <a:ext cx="78791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Quartiere, in denen mindestens jeder dritte Haushalt Mindestsicherungsleistungen oder Wohngeld 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erhält (Quelle: Wohnbericht 2017)</a:t>
            </a:r>
            <a:endParaRPr 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81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 descr="C:\Dokumente und Einstellungen\Admin\Desktop\Diverses\Powerpoint-Präsentationen\Bilder\Duisburg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617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11"/>
          <p:cNvSpPr txBox="1">
            <a:spLocks noChangeArrowheads="1"/>
          </p:cNvSpPr>
          <p:nvPr/>
        </p:nvSpPr>
        <p:spPr bwMode="auto">
          <a:xfrm>
            <a:off x="1381125" y="601663"/>
            <a:ext cx="76200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5A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82" tIns="47891" rIns="95782" bIns="47891">
            <a:spAutoFit/>
          </a:bodyPr>
          <a:lstStyle>
            <a:lvl1pPr defTabSz="957263" eaLnBrk="0" hangingPunct="0">
              <a:defRPr sz="28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57263" eaLnBrk="0" hangingPunct="0"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57263" eaLnBrk="0" hangingPunct="0">
              <a:defRPr sz="28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57263" eaLnBrk="0" hangingPunct="0">
              <a:defRPr sz="28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57263" eaLnBrk="0" hangingPunct="0">
              <a:defRPr sz="28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DE" altLang="de-DE" sz="1600" b="1">
                <a:solidFill>
                  <a:srgbClr val="0035AD"/>
                </a:solidFill>
                <a:latin typeface="Arial" charset="0"/>
              </a:rPr>
              <a:t>Fachstelle für Wohnungsnotfälle</a:t>
            </a:r>
          </a:p>
        </p:txBody>
      </p:sp>
      <p:sp>
        <p:nvSpPr>
          <p:cNvPr id="2052" name="Text Box 12"/>
          <p:cNvSpPr txBox="1">
            <a:spLocks noChangeArrowheads="1"/>
          </p:cNvSpPr>
          <p:nvPr/>
        </p:nvSpPr>
        <p:spPr bwMode="auto">
          <a:xfrm>
            <a:off x="1377950" y="284163"/>
            <a:ext cx="76200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5A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82" tIns="47891" rIns="95782" bIns="47891">
            <a:spAutoFit/>
          </a:bodyPr>
          <a:lstStyle>
            <a:lvl1pPr defTabSz="957263" eaLnBrk="0" hangingPunct="0">
              <a:defRPr sz="28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57263" eaLnBrk="0" hangingPunct="0"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57263" eaLnBrk="0" hangingPunct="0">
              <a:defRPr sz="28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57263" eaLnBrk="0" hangingPunct="0">
              <a:defRPr sz="28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57263" eaLnBrk="0" hangingPunct="0">
              <a:defRPr sz="28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fontAlgn="base" hangingPunct="1">
              <a:lnSpc>
                <a:spcPts val="2513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2400" b="1">
                <a:solidFill>
                  <a:srgbClr val="0035AD"/>
                </a:solidFill>
                <a:latin typeface="Arial" charset="0"/>
              </a:rPr>
              <a:t>Amt für Soziales und Wohnen</a:t>
            </a:r>
          </a:p>
        </p:txBody>
      </p:sp>
      <p:pic>
        <p:nvPicPr>
          <p:cNvPr id="2053" name="Picture 13" descr="C:\Dokumente und Einstellungen\Admin\Desktop\Diverses\Powerpoint-Präsentationen\Bilder\Rathaustur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11366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ject 29"/>
          <p:cNvSpPr txBox="1"/>
          <p:nvPr/>
        </p:nvSpPr>
        <p:spPr>
          <a:xfrm>
            <a:off x="1344378" y="1196752"/>
            <a:ext cx="4254500" cy="3539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047115">
              <a:lnSpc>
                <a:spcPct val="100000"/>
              </a:lnSpc>
            </a:pPr>
            <a:r>
              <a:rPr sz="1400" b="1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400" b="1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b="1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mografis</a:t>
            </a:r>
            <a:r>
              <a:rPr sz="1400" b="1" spc="-1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400" b="1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sz="1400" b="1" spc="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</a:t>
            </a:r>
            <a:r>
              <a:rPr sz="1400" b="1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400" b="1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sz="1400" b="1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1400" b="1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</a:t>
            </a:r>
            <a:r>
              <a:rPr sz="1400" b="1" spc="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H</a:t>
            </a:r>
            <a:r>
              <a:rPr sz="1400" b="1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b="1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ushalte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lr>
                <a:srgbClr val="17375E"/>
              </a:buClr>
              <a:buFont typeface="Arial"/>
              <a:buChar char="•"/>
              <a:tabLst>
                <a:tab pos="355600" algn="l"/>
              </a:tabLst>
            </a:pP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400" spc="2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H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Clr>
                <a:srgbClr val="17375E"/>
              </a:buClr>
              <a:buFont typeface="Arial"/>
              <a:buChar char="•"/>
              <a:tabLst>
                <a:tab pos="355600" algn="l"/>
              </a:tabLst>
            </a:pP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1400" spc="-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400" spc="-1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1400" spc="3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1400" spc="-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>
              <a:lnSpc>
                <a:spcPct val="100000"/>
              </a:lnSpc>
            </a:pP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sz="1400" spc="-8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rzi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5080" indent="-342900">
              <a:lnSpc>
                <a:spcPct val="100000"/>
              </a:lnSpc>
              <a:spcBef>
                <a:spcPts val="430"/>
              </a:spcBef>
              <a:buClr>
                <a:srgbClr val="17375E"/>
              </a:buClr>
              <a:buFont typeface="Arial"/>
              <a:buChar char="•"/>
              <a:tabLst>
                <a:tab pos="355600" algn="l"/>
              </a:tabLst>
            </a:pP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rchsc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400" spc="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sz="1400" spc="2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tsgr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ße</a:t>
            </a:r>
            <a:r>
              <a:rPr sz="1400" spc="2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P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rso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1400" spc="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z="1400" spc="-19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nz</a:t>
            </a:r>
            <a:r>
              <a:rPr sz="1400" spc="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729615" indent="-342900">
              <a:lnSpc>
                <a:spcPct val="100000"/>
              </a:lnSpc>
              <a:spcBef>
                <a:spcPts val="430"/>
              </a:spcBef>
              <a:buClr>
                <a:srgbClr val="17375E"/>
              </a:buClr>
              <a:buFont typeface="Arial"/>
              <a:buChar char="•"/>
              <a:tabLst>
                <a:tab pos="355600" algn="l"/>
              </a:tabLst>
            </a:pP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sz="1400" spc="-4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sz="1400" spc="3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400" spc="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Mä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400" spc="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sz="1400" spc="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b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</a:t>
            </a:r>
            <a:r>
              <a:rPr sz="1400" spc="-3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</a:t>
            </a:r>
            <a:r>
              <a:rPr sz="1400" spc="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(32</a:t>
            </a:r>
            <a:r>
              <a:rPr sz="1400" spc="-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1400" spc="-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25)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219075" indent="-342900">
              <a:lnSpc>
                <a:spcPct val="100000"/>
              </a:lnSpc>
              <a:spcBef>
                <a:spcPts val="430"/>
              </a:spcBef>
              <a:buClr>
                <a:srgbClr val="17375E"/>
              </a:buClr>
              <a:buFont typeface="Arial"/>
              <a:buChar char="•"/>
              <a:tabLst>
                <a:tab pos="355600" algn="l"/>
              </a:tabLst>
            </a:pPr>
            <a:r>
              <a:rPr sz="1400" spc="-4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sz="1400" spc="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400" spc="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</a:t>
            </a:r>
            <a:r>
              <a:rPr sz="1400" spc="-3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</a:t>
            </a:r>
            <a:r>
              <a:rPr sz="1400" spc="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(12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lte mit ins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1400" spc="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rn)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961390" indent="-342900">
              <a:lnSpc>
                <a:spcPct val="100000"/>
              </a:lnSpc>
              <a:spcBef>
                <a:spcPts val="430"/>
              </a:spcBef>
              <a:buClr>
                <a:srgbClr val="17375E"/>
              </a:buClr>
              <a:buFont typeface="Arial"/>
              <a:buChar char="•"/>
              <a:tabLst>
                <a:tab pos="355600" algn="l"/>
              </a:tabLst>
            </a:pP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sec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sz="1400" spc="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ä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400" spc="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ä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isc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N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tio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ität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36"/>
              </a:spcBef>
              <a:buClr>
                <a:srgbClr val="17375E"/>
              </a:buClr>
              <a:buFont typeface="Arial"/>
              <a:buChar char="•"/>
            </a:pP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00000"/>
              </a:lnSpc>
              <a:buClr>
                <a:srgbClr val="17375E"/>
              </a:buClr>
              <a:buFont typeface="Arial"/>
              <a:buChar char="•"/>
              <a:tabLst>
                <a:tab pos="355600" algn="l"/>
              </a:tabLst>
            </a:pP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Fä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sz="1400" spc="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 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400" spc="1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116" y="3645024"/>
            <a:ext cx="4004313" cy="2952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439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 descr="C:\Dokumente und Einstellungen\Admin\Desktop\Diverses\Powerpoint-Präsentationen\Bilder\Duisburg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617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11"/>
          <p:cNvSpPr txBox="1">
            <a:spLocks noChangeArrowheads="1"/>
          </p:cNvSpPr>
          <p:nvPr/>
        </p:nvSpPr>
        <p:spPr bwMode="auto">
          <a:xfrm>
            <a:off x="1381125" y="601663"/>
            <a:ext cx="76200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5A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82" tIns="47891" rIns="95782" bIns="47891">
            <a:spAutoFit/>
          </a:bodyPr>
          <a:lstStyle>
            <a:lvl1pPr defTabSz="957263" eaLnBrk="0" hangingPunct="0">
              <a:defRPr sz="28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57263" eaLnBrk="0" hangingPunct="0"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57263" eaLnBrk="0" hangingPunct="0">
              <a:defRPr sz="28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57263" eaLnBrk="0" hangingPunct="0">
              <a:defRPr sz="28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57263" eaLnBrk="0" hangingPunct="0">
              <a:defRPr sz="28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DE" altLang="de-DE" sz="1600" b="1">
                <a:solidFill>
                  <a:srgbClr val="0035AD"/>
                </a:solidFill>
                <a:latin typeface="Arial" charset="0"/>
              </a:rPr>
              <a:t>Fachstelle für Wohnungsnotfälle</a:t>
            </a:r>
          </a:p>
        </p:txBody>
      </p:sp>
      <p:sp>
        <p:nvSpPr>
          <p:cNvPr id="2052" name="Text Box 12"/>
          <p:cNvSpPr txBox="1">
            <a:spLocks noChangeArrowheads="1"/>
          </p:cNvSpPr>
          <p:nvPr/>
        </p:nvSpPr>
        <p:spPr bwMode="auto">
          <a:xfrm>
            <a:off x="1377950" y="284163"/>
            <a:ext cx="76200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5A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82" tIns="47891" rIns="95782" bIns="47891">
            <a:spAutoFit/>
          </a:bodyPr>
          <a:lstStyle>
            <a:lvl1pPr defTabSz="957263" eaLnBrk="0" hangingPunct="0">
              <a:defRPr sz="28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57263" eaLnBrk="0" hangingPunct="0"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57263" eaLnBrk="0" hangingPunct="0">
              <a:defRPr sz="28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57263" eaLnBrk="0" hangingPunct="0">
              <a:defRPr sz="28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57263" eaLnBrk="0" hangingPunct="0">
              <a:defRPr sz="28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fontAlgn="base" hangingPunct="1">
              <a:lnSpc>
                <a:spcPts val="2513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2400" b="1">
                <a:solidFill>
                  <a:srgbClr val="0035AD"/>
                </a:solidFill>
                <a:latin typeface="Arial" charset="0"/>
              </a:rPr>
              <a:t>Amt für Soziales und Wohnen</a:t>
            </a:r>
          </a:p>
        </p:txBody>
      </p:sp>
      <p:pic>
        <p:nvPicPr>
          <p:cNvPr id="2053" name="Picture 13" descr="C:\Dokumente und Einstellungen\Admin\Desktop\Diverses\Powerpoint-Präsentationen\Bilder\Rathaustur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11366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ject 2"/>
          <p:cNvSpPr txBox="1"/>
          <p:nvPr/>
        </p:nvSpPr>
        <p:spPr>
          <a:xfrm>
            <a:off x="1332866" y="1124744"/>
            <a:ext cx="7665084" cy="38600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b="1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Soz</a:t>
            </a:r>
            <a:r>
              <a:rPr sz="1400" b="1" spc="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400" b="1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400" b="1" spc="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</a:t>
            </a:r>
            <a:r>
              <a:rPr sz="1400" b="1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</a:t>
            </a:r>
            <a:r>
              <a:rPr sz="1400" b="1" spc="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400" b="1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r>
              <a:rPr sz="1400" b="1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400" b="1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sz="1400" b="1" spc="-3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</a:t>
            </a:r>
            <a:r>
              <a:rPr sz="1400" b="1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400" b="1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b="1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sz="1400" b="1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sz="1400" b="1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400" b="1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istika</a:t>
            </a:r>
            <a:r>
              <a:rPr sz="1400" b="1" spc="1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H</a:t>
            </a:r>
            <a:r>
              <a:rPr sz="1400" b="1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b="1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ushalte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8300" indent="-285750">
              <a:spcBef>
                <a:spcPts val="1125"/>
              </a:spcBef>
              <a:buFont typeface="Arial" panose="020B0604020202020204" pitchFamily="34" charset="0"/>
              <a:buChar char="•"/>
              <a:tabLst>
                <a:tab pos="369570" algn="l"/>
              </a:tabLst>
            </a:pP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lte</a:t>
            </a:r>
            <a:r>
              <a:rPr sz="1400" spc="2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</a:t>
            </a:r>
            <a:r>
              <a:rPr sz="1400" spc="-9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itsl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ld</a:t>
            </a:r>
            <a:r>
              <a:rPr sz="1400" spc="2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8935" indent="-286385">
              <a:spcBef>
                <a:spcPts val="600"/>
              </a:spcBef>
              <a:buFont typeface="Arial"/>
              <a:buChar char="•"/>
              <a:tabLst>
                <a:tab pos="369570" algn="l"/>
              </a:tabLst>
            </a:pP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lte</a:t>
            </a:r>
            <a:r>
              <a:rPr sz="1400" spc="2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verf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400" spc="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sz="1400" spc="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sz="1400" spc="2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400" spc="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(tei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400" spc="-13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1400" spc="4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sz="1400" spc="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4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tere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8935"/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1400" spc="-1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terst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tzu</a:t>
            </a:r>
            <a:r>
              <a:rPr sz="1400" spc="-1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1400" spc="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nö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8935" indent="-286385">
              <a:spcBef>
                <a:spcPts val="600"/>
              </a:spcBef>
              <a:buFont typeface="Arial"/>
              <a:buChar char="•"/>
              <a:tabLst>
                <a:tab pos="369570" algn="l"/>
              </a:tabLst>
            </a:pP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sz="1400" spc="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sz="1400" spc="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sz="1400" spc="2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err="1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sz="1400" spc="-10" dirty="0" err="1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400" dirty="0" err="1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400" spc="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err="1" smtClean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versc</a:t>
            </a:r>
            <a:r>
              <a:rPr sz="1400" spc="-10" dirty="0" err="1" smtClean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1400" dirty="0" err="1" smtClean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1400" spc="-10" dirty="0" err="1" smtClean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400" dirty="0" err="1" smtClean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400" spc="-10" dirty="0" err="1" smtClean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dirty="0" err="1" smtClean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tet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>
              <a:spcBef>
                <a:spcPts val="600"/>
              </a:spcBef>
              <a:tabLst>
                <a:tab pos="369570" algn="l"/>
              </a:tabLst>
            </a:pPr>
            <a:r>
              <a:rPr lang="de-DE" sz="1400" dirty="0" smtClean="0">
                <a:solidFill>
                  <a:srgbClr val="17375E"/>
                </a:solidFill>
                <a:latin typeface="Wingdings"/>
                <a:cs typeface="Wingdings"/>
              </a:rPr>
              <a:t>	</a:t>
            </a:r>
            <a:r>
              <a:rPr lang="de-DE" sz="1400" dirty="0" smtClean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smtClean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de-DE" sz="1400" dirty="0" smtClean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sz="1400" dirty="0" smtClean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1400" spc="5" dirty="0" smtClean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</a:t>
            </a:r>
            <a:r>
              <a:rPr sz="1400" spc="1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4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1400" spc="4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  <a:r>
              <a:rPr sz="1400" spc="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sz="1400" spc="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err="1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</a:t>
            </a:r>
            <a:r>
              <a:rPr sz="1400" spc="-10" dirty="0" err="1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1400" dirty="0" err="1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rere</a:t>
            </a:r>
            <a:r>
              <a:rPr sz="1400" spc="1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err="1" smtClean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spc="-10" dirty="0" err="1" smtClean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400" dirty="0" err="1" smtClean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400" spc="-10" dirty="0" err="1" smtClean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dirty="0" err="1" smtClean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sstattl</a:t>
            </a:r>
            <a:r>
              <a:rPr sz="1400" spc="-10" dirty="0" err="1" smtClean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400" dirty="0" err="1" smtClean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lang="de-DE"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smtClean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1400" dirty="0" err="1" smtClean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</a:t>
            </a:r>
            <a:r>
              <a:rPr sz="1400" spc="-10" dirty="0" err="1" smtClean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400" dirty="0" err="1" smtClean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sz="1400" spc="-10" dirty="0" err="1" smtClean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dirty="0" err="1" smtClean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r>
              <a:rPr sz="1400" spc="-10" dirty="0" err="1" smtClean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400" dirty="0" err="1" smtClean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1400" spc="-10" dirty="0" err="1" smtClean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dirty="0" err="1" smtClean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400" spc="20" dirty="0" smtClean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11"/>
              </a:spcBef>
            </a:pP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/>
            <a:r>
              <a:rPr sz="1400" b="1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1400" b="1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400" b="1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400" b="1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b="1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sz="1400" b="1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b="1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sz="1400" b="1" spc="-5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sz="1400" b="1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usl</a:t>
            </a:r>
            <a:r>
              <a:rPr sz="1400" b="1" spc="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</a:t>
            </a:r>
            <a:r>
              <a:rPr sz="1400" b="1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400" b="1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b="1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400" b="1" spc="5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Notfallsit</a:t>
            </a:r>
            <a:r>
              <a:rPr sz="1400" b="1" spc="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1400" b="1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ation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1310" indent="-286385">
              <a:spcBef>
                <a:spcPts val="765"/>
              </a:spcBef>
              <a:buClr>
                <a:srgbClr val="17375E"/>
              </a:buClr>
              <a:buFont typeface="Arial"/>
              <a:buChar char="•"/>
              <a:tabLst>
                <a:tab pos="321945" algn="l"/>
              </a:tabLst>
            </a:pP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</a:t>
            </a:r>
            <a:r>
              <a:rPr sz="1400" spc="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lten</a:t>
            </a:r>
            <a:r>
              <a:rPr sz="1400" spc="1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400" spc="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  <a:r>
              <a:rPr sz="1400" spc="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ersc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sz="1400" spc="1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400" spc="-9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  <a:r>
              <a:rPr sz="1400" spc="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1310" indent="-286385">
              <a:spcBef>
                <a:spcPts val="430"/>
              </a:spcBef>
              <a:buClr>
                <a:srgbClr val="17375E"/>
              </a:buClr>
              <a:buFont typeface="Arial"/>
              <a:buChar char="•"/>
              <a:tabLst>
                <a:tab pos="321945" algn="l"/>
              </a:tabLst>
            </a:pP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</a:t>
            </a:r>
            <a:r>
              <a:rPr sz="1400" spc="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lten</a:t>
            </a:r>
            <a:r>
              <a:rPr sz="1400" spc="1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1400" spc="1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sz="1400" spc="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400" spc="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zus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ä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tzlic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spc="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Urs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1310" marR="531495" indent="-286385">
              <a:spcBef>
                <a:spcPts val="434"/>
              </a:spcBef>
              <a:buClr>
                <a:srgbClr val="17375E"/>
              </a:buClr>
              <a:buFont typeface="Arial"/>
              <a:buChar char="•"/>
              <a:tabLst>
                <a:tab pos="321945" algn="l"/>
              </a:tabLst>
            </a:pP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sz="1400" spc="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lten</a:t>
            </a:r>
            <a:r>
              <a:rPr sz="1400" spc="1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4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sz="1400" spc="4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spc="-3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6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sz="1400" spc="-18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L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 A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1310" marR="244475" indent="-286385">
              <a:spcBef>
                <a:spcPts val="430"/>
              </a:spcBef>
              <a:buClr>
                <a:srgbClr val="17375E"/>
              </a:buClr>
              <a:buFont typeface="Arial"/>
              <a:buChar char="•"/>
              <a:tabLst>
                <a:tab pos="321945" algn="l"/>
              </a:tabLst>
            </a:pP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400" spc="1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sz="1400" spc="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ust,</a:t>
            </a:r>
            <a:r>
              <a:rPr sz="1400" spc="1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</a:t>
            </a:r>
            <a:r>
              <a:rPr sz="1400" spc="-4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ere</a:t>
            </a:r>
            <a:r>
              <a:rPr sz="1400" spc="4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t,</a:t>
            </a:r>
            <a:r>
              <a:rPr sz="1400" spc="3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1400" spc="-4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rsch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1400" spc="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1400" spc="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strafen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sz="1400" spc="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ä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gk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sz="1400" spc="5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400" spc="-2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9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400" spc="-1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400" spc="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Urs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81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 descr="C:\Dokumente und Einstellungen\Admin\Desktop\Diverses\Powerpoint-Präsentationen\Bilder\Duisburg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617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11"/>
          <p:cNvSpPr txBox="1">
            <a:spLocks noChangeArrowheads="1"/>
          </p:cNvSpPr>
          <p:nvPr/>
        </p:nvSpPr>
        <p:spPr bwMode="auto">
          <a:xfrm>
            <a:off x="1381125" y="601663"/>
            <a:ext cx="76200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5A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82" tIns="47891" rIns="95782" bIns="47891">
            <a:spAutoFit/>
          </a:bodyPr>
          <a:lstStyle>
            <a:lvl1pPr defTabSz="957263" eaLnBrk="0" hangingPunct="0">
              <a:defRPr sz="28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57263" eaLnBrk="0" hangingPunct="0"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57263" eaLnBrk="0" hangingPunct="0">
              <a:defRPr sz="28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57263" eaLnBrk="0" hangingPunct="0">
              <a:defRPr sz="28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57263" eaLnBrk="0" hangingPunct="0">
              <a:defRPr sz="28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DE" altLang="de-DE" sz="1600" b="1">
                <a:solidFill>
                  <a:srgbClr val="0035AD"/>
                </a:solidFill>
                <a:latin typeface="Arial" charset="0"/>
              </a:rPr>
              <a:t>Fachstelle für Wohnungsnotfälle</a:t>
            </a:r>
          </a:p>
        </p:txBody>
      </p:sp>
      <p:sp>
        <p:nvSpPr>
          <p:cNvPr id="2052" name="Text Box 12"/>
          <p:cNvSpPr txBox="1">
            <a:spLocks noChangeArrowheads="1"/>
          </p:cNvSpPr>
          <p:nvPr/>
        </p:nvSpPr>
        <p:spPr bwMode="auto">
          <a:xfrm>
            <a:off x="1377950" y="284163"/>
            <a:ext cx="76200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5A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82" tIns="47891" rIns="95782" bIns="47891">
            <a:spAutoFit/>
          </a:bodyPr>
          <a:lstStyle>
            <a:lvl1pPr defTabSz="957263" eaLnBrk="0" hangingPunct="0">
              <a:defRPr sz="28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57263" eaLnBrk="0" hangingPunct="0"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57263" eaLnBrk="0" hangingPunct="0">
              <a:defRPr sz="28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57263" eaLnBrk="0" hangingPunct="0">
              <a:defRPr sz="28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57263" eaLnBrk="0" hangingPunct="0">
              <a:defRPr sz="28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fontAlgn="base" hangingPunct="1">
              <a:lnSpc>
                <a:spcPts val="2513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2400" b="1">
                <a:solidFill>
                  <a:srgbClr val="0035AD"/>
                </a:solidFill>
                <a:latin typeface="Arial" charset="0"/>
              </a:rPr>
              <a:t>Amt für Soziales und Wohnen</a:t>
            </a:r>
          </a:p>
        </p:txBody>
      </p:sp>
      <p:pic>
        <p:nvPicPr>
          <p:cNvPr id="2053" name="Picture 13" descr="C:\Dokumente und Einstellungen\Admin\Desktop\Diverses\Powerpoint-Präsentationen\Bilder\Rathaustur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11366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ject 2"/>
          <p:cNvSpPr txBox="1"/>
          <p:nvPr/>
        </p:nvSpPr>
        <p:spPr>
          <a:xfrm>
            <a:off x="1381125" y="1582430"/>
            <a:ext cx="7541895" cy="2782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001D41"/>
                </a:solidFill>
                <a:latin typeface="Arial"/>
                <a:cs typeface="Arial"/>
              </a:rPr>
              <a:t>En</a:t>
            </a:r>
            <a:r>
              <a:rPr sz="1400" b="1" spc="-10" dirty="0">
                <a:solidFill>
                  <a:srgbClr val="001D41"/>
                </a:solidFill>
                <a:latin typeface="Arial"/>
                <a:cs typeface="Arial"/>
              </a:rPr>
              <a:t>t</a:t>
            </a:r>
            <a:r>
              <a:rPr sz="1400" b="1" spc="35" dirty="0">
                <a:solidFill>
                  <a:srgbClr val="001D41"/>
                </a:solidFill>
                <a:latin typeface="Arial"/>
                <a:cs typeface="Arial"/>
              </a:rPr>
              <a:t>w</a:t>
            </a:r>
            <a:r>
              <a:rPr sz="1400" b="1" dirty="0">
                <a:solidFill>
                  <a:srgbClr val="001D41"/>
                </a:solidFill>
                <a:latin typeface="Arial"/>
                <a:cs typeface="Arial"/>
              </a:rPr>
              <a:t>ic</a:t>
            </a:r>
            <a:r>
              <a:rPr sz="1400" b="1" spc="-10" dirty="0">
                <a:solidFill>
                  <a:srgbClr val="001D41"/>
                </a:solidFill>
                <a:latin typeface="Arial"/>
                <a:cs typeface="Arial"/>
              </a:rPr>
              <a:t>k</a:t>
            </a:r>
            <a:r>
              <a:rPr sz="1400" b="1" dirty="0">
                <a:solidFill>
                  <a:srgbClr val="001D41"/>
                </a:solidFill>
                <a:latin typeface="Arial"/>
                <a:cs typeface="Arial"/>
              </a:rPr>
              <a:t>l</a:t>
            </a:r>
            <a:r>
              <a:rPr sz="1400" b="1" spc="5" dirty="0">
                <a:solidFill>
                  <a:srgbClr val="001D41"/>
                </a:solidFill>
                <a:latin typeface="Arial"/>
                <a:cs typeface="Arial"/>
              </a:rPr>
              <a:t>u</a:t>
            </a:r>
            <a:r>
              <a:rPr sz="1400" b="1" dirty="0">
                <a:solidFill>
                  <a:srgbClr val="001D41"/>
                </a:solidFill>
                <a:latin typeface="Arial"/>
                <a:cs typeface="Arial"/>
              </a:rPr>
              <a:t>ng</a:t>
            </a:r>
            <a:r>
              <a:rPr sz="1400" b="1" spc="-40" dirty="0">
                <a:solidFill>
                  <a:srgbClr val="001D4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D41"/>
                </a:solidFill>
                <a:latin typeface="Arial"/>
                <a:cs typeface="Arial"/>
              </a:rPr>
              <a:t>der Miet</a:t>
            </a:r>
            <a:r>
              <a:rPr sz="1400" b="1" spc="-45" dirty="0">
                <a:solidFill>
                  <a:srgbClr val="001D41"/>
                </a:solidFill>
                <a:latin typeface="Arial"/>
                <a:cs typeface="Arial"/>
              </a:rPr>
              <a:t>v</a:t>
            </a:r>
            <a:r>
              <a:rPr sz="1400" b="1" dirty="0">
                <a:solidFill>
                  <a:srgbClr val="001D41"/>
                </a:solidFill>
                <a:latin typeface="Arial"/>
                <a:cs typeface="Arial"/>
              </a:rPr>
              <a:t>e</a:t>
            </a:r>
            <a:r>
              <a:rPr sz="1400" b="1" spc="-10" dirty="0">
                <a:solidFill>
                  <a:srgbClr val="001D41"/>
                </a:solidFill>
                <a:latin typeface="Arial"/>
                <a:cs typeface="Arial"/>
              </a:rPr>
              <a:t>r</a:t>
            </a:r>
            <a:r>
              <a:rPr sz="1400" b="1" dirty="0">
                <a:solidFill>
                  <a:srgbClr val="001D41"/>
                </a:solidFill>
                <a:latin typeface="Arial"/>
                <a:cs typeface="Arial"/>
              </a:rPr>
              <a:t>hält</a:t>
            </a:r>
            <a:r>
              <a:rPr sz="1400" b="1" spc="5" dirty="0">
                <a:solidFill>
                  <a:srgbClr val="001D41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001D41"/>
                </a:solidFill>
                <a:latin typeface="Arial"/>
                <a:cs typeface="Arial"/>
              </a:rPr>
              <a:t>is</a:t>
            </a:r>
            <a:r>
              <a:rPr sz="1400" b="1" spc="-10" dirty="0">
                <a:solidFill>
                  <a:srgbClr val="001D41"/>
                </a:solidFill>
                <a:latin typeface="Arial"/>
                <a:cs typeface="Arial"/>
              </a:rPr>
              <a:t>s</a:t>
            </a:r>
            <a:r>
              <a:rPr sz="1400" b="1" dirty="0">
                <a:solidFill>
                  <a:srgbClr val="001D41"/>
                </a:solidFill>
                <a:latin typeface="Arial"/>
                <a:cs typeface="Arial"/>
              </a:rPr>
              <a:t>e</a:t>
            </a:r>
            <a:endParaRPr sz="1400" dirty="0">
              <a:latin typeface="Arial"/>
              <a:cs typeface="Arial"/>
            </a:endParaRPr>
          </a:p>
          <a:p>
            <a:pPr marL="430530" indent="-342900">
              <a:lnSpc>
                <a:spcPct val="100000"/>
              </a:lnSpc>
              <a:spcBef>
                <a:spcPts val="915"/>
              </a:spcBef>
              <a:buClr>
                <a:srgbClr val="17375E"/>
              </a:buClr>
              <a:buFont typeface="Arial"/>
              <a:buChar char="•"/>
              <a:tabLst>
                <a:tab pos="431165" algn="l"/>
              </a:tabLst>
            </a:pP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e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i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ne</a:t>
            </a:r>
            <a:r>
              <a:rPr sz="1400" spc="5" dirty="0">
                <a:solidFill>
                  <a:srgbClr val="001D41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K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ü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n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d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i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g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u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n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g</a:t>
            </a:r>
            <a:r>
              <a:rPr sz="1400" spc="20" dirty="0">
                <a:solidFill>
                  <a:srgbClr val="001D41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a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u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fgr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u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nd</a:t>
            </a:r>
            <a:r>
              <a:rPr sz="1400" spc="15" dirty="0">
                <a:solidFill>
                  <a:srgbClr val="001D41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mi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t</a:t>
            </a:r>
            <a:r>
              <a:rPr sz="1400" spc="-40" dirty="0">
                <a:solidFill>
                  <a:srgbClr val="001D41"/>
                </a:solidFill>
                <a:latin typeface="Arial"/>
                <a:cs typeface="Arial"/>
              </a:rPr>
              <a:t>w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i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d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ri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g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en</a:t>
            </a:r>
            <a:r>
              <a:rPr sz="1400" spc="50" dirty="0">
                <a:solidFill>
                  <a:srgbClr val="001D41"/>
                </a:solidFill>
                <a:latin typeface="Arial"/>
                <a:cs typeface="Arial"/>
              </a:rPr>
              <a:t> </a:t>
            </a:r>
            <a:r>
              <a:rPr sz="1400" spc="-100" dirty="0">
                <a:solidFill>
                  <a:srgbClr val="001D41"/>
                </a:solidFill>
                <a:latin typeface="Arial"/>
                <a:cs typeface="Arial"/>
              </a:rPr>
              <a:t>V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er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h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a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l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te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n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s</a:t>
            </a:r>
            <a:endParaRPr sz="1400" dirty="0">
              <a:latin typeface="Arial"/>
              <a:cs typeface="Arial"/>
            </a:endParaRPr>
          </a:p>
          <a:p>
            <a:pPr marL="430530" indent="-342900">
              <a:lnSpc>
                <a:spcPct val="100000"/>
              </a:lnSpc>
              <a:spcBef>
                <a:spcPts val="430"/>
              </a:spcBef>
              <a:buClr>
                <a:srgbClr val="17375E"/>
              </a:buClr>
              <a:buFont typeface="Arial"/>
              <a:buChar char="•"/>
              <a:tabLst>
                <a:tab pos="431165" algn="l"/>
              </a:tabLst>
            </a:pP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e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i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ne</a:t>
            </a:r>
            <a:r>
              <a:rPr sz="1400" spc="5" dirty="0">
                <a:solidFill>
                  <a:srgbClr val="001D41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K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ü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n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d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i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g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u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n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g</a:t>
            </a:r>
            <a:r>
              <a:rPr sz="1400" spc="20" dirty="0">
                <a:solidFill>
                  <a:srgbClr val="001D41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a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u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fgr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u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nd</a:t>
            </a:r>
            <a:r>
              <a:rPr sz="1400" spc="15" dirty="0">
                <a:solidFill>
                  <a:srgbClr val="001D41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fe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h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l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n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d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er</a:t>
            </a:r>
            <a:r>
              <a:rPr sz="1400" spc="5" dirty="0">
                <a:solidFill>
                  <a:srgbClr val="001D41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Mi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tza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h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l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u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n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g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e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n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;</a:t>
            </a:r>
            <a:r>
              <a:rPr sz="1400" spc="40" dirty="0">
                <a:solidFill>
                  <a:srgbClr val="001D41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P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rson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nic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h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t</a:t>
            </a:r>
            <a:r>
              <a:rPr sz="1400" spc="15" dirty="0">
                <a:solidFill>
                  <a:srgbClr val="001D41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me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h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r</a:t>
            </a:r>
            <a:endParaRPr sz="1400" dirty="0">
              <a:latin typeface="Arial"/>
              <a:cs typeface="Arial"/>
            </a:endParaRPr>
          </a:p>
          <a:p>
            <a:pPr marL="430530">
              <a:lnSpc>
                <a:spcPct val="100000"/>
              </a:lnSpc>
            </a:pP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rr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ic</a:t>
            </a:r>
            <a:r>
              <a:rPr sz="1400" spc="-15" dirty="0">
                <a:solidFill>
                  <a:srgbClr val="001D41"/>
                </a:solidFill>
                <a:latin typeface="Arial"/>
                <a:cs typeface="Arial"/>
              </a:rPr>
              <a:t>h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ba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r</a:t>
            </a:r>
            <a:endParaRPr sz="1400" dirty="0">
              <a:latin typeface="Arial"/>
              <a:cs typeface="Arial"/>
            </a:endParaRPr>
          </a:p>
          <a:p>
            <a:pPr marL="430530" indent="-342900">
              <a:lnSpc>
                <a:spcPct val="100000"/>
              </a:lnSpc>
              <a:spcBef>
                <a:spcPts val="430"/>
              </a:spcBef>
              <a:buClr>
                <a:srgbClr val="17375E"/>
              </a:buClr>
              <a:buFont typeface="Arial"/>
              <a:buChar char="•"/>
              <a:tabLst>
                <a:tab pos="431165" algn="l"/>
              </a:tabLst>
            </a:pP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e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i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ne</a:t>
            </a:r>
            <a:r>
              <a:rPr sz="1400" spc="5" dirty="0">
                <a:solidFill>
                  <a:srgbClr val="001D41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001D41"/>
                </a:solidFill>
                <a:latin typeface="Arial"/>
                <a:cs typeface="Arial"/>
              </a:rPr>
              <a:t>w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e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i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tere</a:t>
            </a:r>
            <a:r>
              <a:rPr sz="1400" spc="45" dirty="0">
                <a:solidFill>
                  <a:srgbClr val="001D41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K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ü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n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d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i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g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u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n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g</a:t>
            </a:r>
            <a:r>
              <a:rPr sz="1400" spc="20" dirty="0">
                <a:solidFill>
                  <a:srgbClr val="001D41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a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u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sg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spr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o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ch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n,</a:t>
            </a:r>
            <a:r>
              <a:rPr sz="1400" spc="35" dirty="0">
                <a:solidFill>
                  <a:srgbClr val="001D41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ko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n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nte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a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b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er</a:t>
            </a:r>
            <a:r>
              <a:rPr sz="1400" spc="5" dirty="0">
                <a:solidFill>
                  <a:srgbClr val="001D41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g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kl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ä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rt</a:t>
            </a:r>
            <a:r>
              <a:rPr sz="1400" spc="15" dirty="0">
                <a:solidFill>
                  <a:srgbClr val="001D41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001D41"/>
                </a:solidFill>
                <a:latin typeface="Arial"/>
                <a:cs typeface="Arial"/>
              </a:rPr>
              <a:t>w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er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d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en</a:t>
            </a:r>
            <a:endParaRPr sz="1400" dirty="0">
              <a:latin typeface="Arial"/>
              <a:cs typeface="Arial"/>
            </a:endParaRPr>
          </a:p>
          <a:p>
            <a:pPr marL="430530" marR="537845" indent="-342900">
              <a:lnSpc>
                <a:spcPct val="100000"/>
              </a:lnSpc>
              <a:spcBef>
                <a:spcPts val="430"/>
              </a:spcBef>
              <a:buClr>
                <a:srgbClr val="17375E"/>
              </a:buClr>
              <a:buFont typeface="Arial"/>
              <a:buChar char="•"/>
              <a:tabLst>
                <a:tab pos="431165" algn="l"/>
              </a:tabLst>
            </a:pP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tei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l</a:t>
            </a:r>
            <a:r>
              <a:rPr sz="1400" spc="-40" dirty="0">
                <a:solidFill>
                  <a:srgbClr val="001D41"/>
                </a:solidFill>
                <a:latin typeface="Arial"/>
                <a:cs typeface="Arial"/>
              </a:rPr>
              <a:t>w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e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i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se</a:t>
            </a:r>
            <a:r>
              <a:rPr sz="1400" spc="55" dirty="0">
                <a:solidFill>
                  <a:srgbClr val="001D41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Pro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b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l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me</a:t>
            </a:r>
            <a:r>
              <a:rPr sz="1400" spc="5" dirty="0">
                <a:solidFill>
                  <a:srgbClr val="001D41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mit d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r </a:t>
            </a:r>
            <a:r>
              <a:rPr sz="1400" spc="5" dirty="0">
                <a:solidFill>
                  <a:srgbClr val="001D41"/>
                </a:solidFill>
                <a:latin typeface="Arial"/>
                <a:cs typeface="Arial"/>
              </a:rPr>
              <a:t>Z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a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h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l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u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n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g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,</a:t>
            </a:r>
            <a:r>
              <a:rPr sz="1400" spc="15" dirty="0">
                <a:solidFill>
                  <a:srgbClr val="001D41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ver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u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rsac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h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t</a:t>
            </a:r>
            <a:r>
              <a:rPr sz="1400" spc="15" dirty="0">
                <a:solidFill>
                  <a:srgbClr val="001D41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d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u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rch Pr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o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b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l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eme</a:t>
            </a:r>
            <a:r>
              <a:rPr sz="1400" spc="15" dirty="0">
                <a:solidFill>
                  <a:srgbClr val="001D41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/ A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b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stimmu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n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gssc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h</a:t>
            </a:r>
            <a:r>
              <a:rPr sz="1400" spc="-40" dirty="0">
                <a:solidFill>
                  <a:srgbClr val="001D41"/>
                </a:solidFill>
                <a:latin typeface="Arial"/>
                <a:cs typeface="Arial"/>
              </a:rPr>
              <a:t>w</a:t>
            </a:r>
            <a:r>
              <a:rPr sz="1400" spc="5" dirty="0">
                <a:solidFill>
                  <a:srgbClr val="001D41"/>
                </a:solidFill>
                <a:latin typeface="Arial"/>
                <a:cs typeface="Arial"/>
              </a:rPr>
              <a:t>i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er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i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g</a:t>
            </a:r>
            <a:r>
              <a:rPr sz="1400" spc="5" dirty="0">
                <a:solidFill>
                  <a:srgbClr val="001D41"/>
                </a:solidFill>
                <a:latin typeface="Arial"/>
                <a:cs typeface="Arial"/>
              </a:rPr>
              <a:t>k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e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i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ten</a:t>
            </a:r>
            <a:r>
              <a:rPr sz="1400" spc="55" dirty="0">
                <a:solidFill>
                  <a:srgbClr val="001D41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mit d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m Jo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b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ce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n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ter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2600" dirty="0">
              <a:latin typeface="Times New Roman"/>
              <a:cs typeface="Times New Roman"/>
            </a:endParaRPr>
          </a:p>
          <a:p>
            <a:pPr marL="29209">
              <a:lnSpc>
                <a:spcPct val="100000"/>
              </a:lnSpc>
            </a:pPr>
            <a:r>
              <a:rPr sz="1400" dirty="0">
                <a:solidFill>
                  <a:srgbClr val="17375E"/>
                </a:solidFill>
                <a:latin typeface="Wingdings"/>
                <a:cs typeface="Wingdings"/>
              </a:rPr>
              <a:t></a:t>
            </a:r>
            <a:r>
              <a:rPr sz="1800" spc="4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Ins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g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es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a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mt</a:t>
            </a:r>
            <a:r>
              <a:rPr sz="1400" spc="5" dirty="0">
                <a:solidFill>
                  <a:srgbClr val="001D41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n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u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r</a:t>
            </a:r>
            <a:r>
              <a:rPr sz="1400" spc="10" dirty="0">
                <a:solidFill>
                  <a:srgbClr val="001D41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001D41"/>
                </a:solidFill>
                <a:latin typeface="Arial"/>
                <a:cs typeface="Arial"/>
              </a:rPr>
              <a:t>w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e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n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i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g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e</a:t>
            </a:r>
            <a:r>
              <a:rPr sz="1400" spc="45" dirty="0">
                <a:solidFill>
                  <a:srgbClr val="001D41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Pro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b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l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mfäl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l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e</a:t>
            </a:r>
            <a:endParaRPr sz="1400" dirty="0">
              <a:latin typeface="Arial"/>
              <a:cs typeface="Arial"/>
            </a:endParaRPr>
          </a:p>
          <a:p>
            <a:pPr marL="29209">
              <a:lnSpc>
                <a:spcPct val="100000"/>
              </a:lnSpc>
              <a:spcBef>
                <a:spcPts val="430"/>
              </a:spcBef>
            </a:pPr>
            <a:r>
              <a:rPr sz="1400" dirty="0">
                <a:solidFill>
                  <a:srgbClr val="17375E"/>
                </a:solidFill>
                <a:latin typeface="Wingdings"/>
                <a:cs typeface="Wingdings"/>
              </a:rPr>
              <a:t></a:t>
            </a:r>
            <a:r>
              <a:rPr sz="1800" spc="4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Zie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l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gr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u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p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p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e</a:t>
            </a:r>
            <a:r>
              <a:rPr sz="1400" spc="20" dirty="0">
                <a:solidFill>
                  <a:srgbClr val="001D41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001D41"/>
                </a:solidFill>
                <a:latin typeface="Arial"/>
                <a:cs typeface="Arial"/>
              </a:rPr>
              <a:t>w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ird</a:t>
            </a:r>
            <a:r>
              <a:rPr sz="1400" spc="40" dirty="0">
                <a:solidFill>
                  <a:srgbClr val="001D41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err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ic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h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t</a:t>
            </a:r>
            <a:endParaRPr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305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 descr="C:\Dokumente und Einstellungen\Admin\Desktop\Diverses\Powerpoint-Präsentationen\Bilder\Duisburg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617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11"/>
          <p:cNvSpPr txBox="1">
            <a:spLocks noChangeArrowheads="1"/>
          </p:cNvSpPr>
          <p:nvPr/>
        </p:nvSpPr>
        <p:spPr bwMode="auto">
          <a:xfrm>
            <a:off x="1381125" y="601663"/>
            <a:ext cx="76200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5A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82" tIns="47891" rIns="95782" bIns="47891">
            <a:spAutoFit/>
          </a:bodyPr>
          <a:lstStyle>
            <a:lvl1pPr defTabSz="957263" eaLnBrk="0" hangingPunct="0">
              <a:defRPr sz="28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57263" eaLnBrk="0" hangingPunct="0"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57263" eaLnBrk="0" hangingPunct="0">
              <a:defRPr sz="28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57263" eaLnBrk="0" hangingPunct="0">
              <a:defRPr sz="28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57263" eaLnBrk="0" hangingPunct="0">
              <a:defRPr sz="28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DE" altLang="de-DE" sz="1600" b="1">
                <a:solidFill>
                  <a:srgbClr val="0035AD"/>
                </a:solidFill>
                <a:latin typeface="Arial" charset="0"/>
              </a:rPr>
              <a:t>Fachstelle für Wohnungsnotfälle</a:t>
            </a:r>
          </a:p>
        </p:txBody>
      </p:sp>
      <p:sp>
        <p:nvSpPr>
          <p:cNvPr id="2052" name="Text Box 12"/>
          <p:cNvSpPr txBox="1">
            <a:spLocks noChangeArrowheads="1"/>
          </p:cNvSpPr>
          <p:nvPr/>
        </p:nvSpPr>
        <p:spPr bwMode="auto">
          <a:xfrm>
            <a:off x="1377950" y="284163"/>
            <a:ext cx="76200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5A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82" tIns="47891" rIns="95782" bIns="47891">
            <a:spAutoFit/>
          </a:bodyPr>
          <a:lstStyle>
            <a:lvl1pPr defTabSz="957263" eaLnBrk="0" hangingPunct="0">
              <a:defRPr sz="28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57263" eaLnBrk="0" hangingPunct="0"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57263" eaLnBrk="0" hangingPunct="0">
              <a:defRPr sz="28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57263" eaLnBrk="0" hangingPunct="0">
              <a:defRPr sz="28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57263" eaLnBrk="0" hangingPunct="0">
              <a:defRPr sz="28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fontAlgn="base" hangingPunct="1">
              <a:lnSpc>
                <a:spcPts val="2513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2400" b="1">
                <a:solidFill>
                  <a:srgbClr val="0035AD"/>
                </a:solidFill>
                <a:latin typeface="Arial" charset="0"/>
              </a:rPr>
              <a:t>Amt für Soziales und Wohnen</a:t>
            </a:r>
          </a:p>
        </p:txBody>
      </p:sp>
      <p:pic>
        <p:nvPicPr>
          <p:cNvPr id="2053" name="Picture 13" descr="C:\Dokumente und Einstellungen\Admin\Desktop\Diverses\Powerpoint-Präsentationen\Bilder\Rathaustur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11366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ject 4"/>
          <p:cNvSpPr txBox="1"/>
          <p:nvPr/>
        </p:nvSpPr>
        <p:spPr>
          <a:xfrm>
            <a:off x="1269142" y="1149633"/>
            <a:ext cx="4104455" cy="3544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Charakter</a:t>
            </a:r>
            <a:r>
              <a:rPr sz="1400" b="1" spc="-1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400" b="1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sz="1400" b="1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400" b="1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</a:t>
            </a:r>
            <a:r>
              <a:rPr sz="1400" b="1" spc="1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mobi</a:t>
            </a:r>
            <a:r>
              <a:rPr sz="1400" b="1" spc="-1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400" b="1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400" b="1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400" b="1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400" b="1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sz="1400" b="1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400" b="1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1400" b="1" spc="2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4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sz="1400" b="1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ohnraums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9720" algn="l"/>
              </a:tabLst>
            </a:pP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insges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-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400" spc="-1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1400" spc="2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 </a:t>
            </a:r>
            <a:r>
              <a:rPr sz="1400" spc="-3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ohneinheiten mit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9085">
              <a:lnSpc>
                <a:spcPct val="100000"/>
              </a:lnSpc>
            </a:pP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insgesamt</a:t>
            </a:r>
            <a:r>
              <a:rPr sz="1400" spc="-1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667</a:t>
            </a:r>
            <a:r>
              <a:rPr sz="1400" spc="1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m²</a:t>
            </a:r>
            <a:r>
              <a:rPr sz="1400" spc="-1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</a:t>
            </a:r>
            <a:r>
              <a:rPr sz="1400" spc="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ert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9085" indent="-286385">
              <a:lnSpc>
                <a:spcPct val="100000"/>
              </a:lnSpc>
              <a:spcBef>
                <a:spcPts val="1285"/>
              </a:spcBef>
              <a:buFont typeface="Arial"/>
              <a:buChar char="•"/>
              <a:tabLst>
                <a:tab pos="299720" algn="l"/>
              </a:tabLst>
            </a:pPr>
            <a:r>
              <a:rPr sz="1400" dirty="0" err="1" smtClean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durchschni</a:t>
            </a:r>
            <a:r>
              <a:rPr sz="1400" spc="-10" dirty="0" err="1" smtClean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</a:t>
            </a:r>
            <a:r>
              <a:rPr sz="1400" dirty="0" err="1" smtClean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liche</a:t>
            </a:r>
            <a:r>
              <a:rPr sz="1400" dirty="0" smtClean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Zimme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anzah</a:t>
            </a:r>
            <a:r>
              <a:rPr sz="1400" spc="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sz="1400" spc="-2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9085" marR="187325" indent="-286385">
              <a:lnSpc>
                <a:spcPct val="100000"/>
              </a:lnSpc>
              <a:spcBef>
                <a:spcPts val="1285"/>
              </a:spcBef>
              <a:buFont typeface="Arial"/>
              <a:buChar char="•"/>
              <a:tabLst>
                <a:tab pos="299720" algn="l"/>
              </a:tabLst>
            </a:pPr>
            <a:r>
              <a:rPr sz="1400" dirty="0" smtClean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56,9</a:t>
            </a:r>
            <a:r>
              <a:rPr sz="1400" spc="10" dirty="0" smtClean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sz="1400" spc="-3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ohnungen</a:t>
            </a:r>
            <a:r>
              <a:rPr sz="1400" spc="2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befinden</a:t>
            </a:r>
            <a:r>
              <a:rPr sz="1400" spc="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</a:t>
            </a:r>
            <a:r>
              <a:rPr sz="1400" spc="-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sz="1400" spc="-4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ohngebäuden</a:t>
            </a:r>
            <a:r>
              <a:rPr sz="1400" spc="1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sz="1400" spc="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1400" spc="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400" spc="-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sz="1400" spc="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4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ohnungen,</a:t>
            </a:r>
            <a:r>
              <a:rPr sz="1400" spc="1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27,5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9085" marR="5080">
              <a:lnSpc>
                <a:spcPct val="100000"/>
              </a:lnSpc>
            </a:pP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sz="1400" spc="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400" spc="-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4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ohngebäuden</a:t>
            </a:r>
            <a:r>
              <a:rPr sz="1400" spc="1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sz="1400" spc="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1400" spc="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400" spc="-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</a:t>
            </a:r>
            <a:r>
              <a:rPr sz="1400" spc="-40" dirty="0" err="1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sz="1400" dirty="0" err="1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ohnungen</a:t>
            </a:r>
            <a:r>
              <a:rPr sz="1400" dirty="0" smtClean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de-DE" sz="1400" dirty="0" smtClean="0">
              <a:solidFill>
                <a:srgbClr val="001D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9085" marR="5080">
              <a:lnSpc>
                <a:spcPct val="100000"/>
              </a:lnSpc>
            </a:pPr>
            <a:r>
              <a:rPr sz="1400" dirty="0" err="1" smtClean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vier</a:t>
            </a:r>
            <a:r>
              <a:rPr sz="1400" spc="-10" dirty="0" smtClean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4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ohnungen</a:t>
            </a:r>
            <a:r>
              <a:rPr sz="1400" spc="2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400" spc="-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ebäuden</a:t>
            </a:r>
            <a:r>
              <a:rPr sz="1400" spc="2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mehr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400" spc="-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sz="1400" spc="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4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ohne</a:t>
            </a:r>
            <a:r>
              <a:rPr sz="1400" spc="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nhe</a:t>
            </a:r>
            <a:r>
              <a:rPr sz="1400" spc="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1400" spc="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sind die</a:t>
            </a:r>
            <a:r>
              <a:rPr sz="1400" spc="-9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Ausnahme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9085" marR="353060" indent="-286385">
              <a:lnSpc>
                <a:spcPct val="100000"/>
              </a:lnSpc>
              <a:spcBef>
                <a:spcPts val="1285"/>
              </a:spcBef>
              <a:buFont typeface="Arial"/>
              <a:buChar char="•"/>
              <a:tabLst>
                <a:tab pos="299720" algn="l"/>
              </a:tabLst>
            </a:pPr>
            <a:r>
              <a:rPr sz="1400" dirty="0" smtClean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400" spc="5" dirty="0" smtClean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400" dirty="0" smtClean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spc="-5" dirty="0" smtClean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  <a:r>
              <a:rPr sz="1400" spc="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4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ohne</a:t>
            </a:r>
            <a:r>
              <a:rPr sz="1400" spc="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nhe</a:t>
            </a:r>
            <a:r>
              <a:rPr sz="1400" spc="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1400" spc="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sind auf</a:t>
            </a:r>
            <a:r>
              <a:rPr sz="1400" spc="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S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adt</a:t>
            </a:r>
            <a:r>
              <a:rPr sz="1400" spc="-1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spc="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ver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spc="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9085" marR="1351915" indent="-286385">
              <a:lnSpc>
                <a:spcPct val="100000"/>
              </a:lnSpc>
              <a:spcBef>
                <a:spcPts val="1285"/>
              </a:spcBef>
              <a:buFont typeface="Arial"/>
              <a:buChar char="•"/>
              <a:tabLst>
                <a:tab pos="299720" algn="l"/>
              </a:tabLst>
            </a:pPr>
            <a:r>
              <a:rPr lang="de-DE" sz="1400" dirty="0" smtClean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1400" dirty="0" err="1" smtClean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sz="1400" spc="-10" dirty="0" err="1" smtClean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1400" dirty="0" err="1" smtClean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ehrt</a:t>
            </a:r>
            <a:r>
              <a:rPr sz="1400" spc="-5" dirty="0" smtClean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Stad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spc="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sz="1400" spc="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mehre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sz="1400" spc="-4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ohne</a:t>
            </a:r>
            <a:r>
              <a:rPr sz="1400" spc="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nhe</a:t>
            </a:r>
            <a:r>
              <a:rPr sz="1400" spc="5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400" spc="-1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400" dirty="0">
                <a:solidFill>
                  <a:srgbClr val="001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508104" y="1196752"/>
            <a:ext cx="3493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420" y="1268760"/>
            <a:ext cx="3813579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36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 descr="C:\Dokumente und Einstellungen\Admin\Desktop\Diverses\Powerpoint-Präsentationen\Bilder\Duisburg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617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11"/>
          <p:cNvSpPr txBox="1">
            <a:spLocks noChangeArrowheads="1"/>
          </p:cNvSpPr>
          <p:nvPr/>
        </p:nvSpPr>
        <p:spPr bwMode="auto">
          <a:xfrm>
            <a:off x="1381125" y="601663"/>
            <a:ext cx="76200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5A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82" tIns="47891" rIns="95782" bIns="47891">
            <a:spAutoFit/>
          </a:bodyPr>
          <a:lstStyle>
            <a:lvl1pPr defTabSz="957263" eaLnBrk="0" hangingPunct="0">
              <a:defRPr sz="28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57263" eaLnBrk="0" hangingPunct="0"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57263" eaLnBrk="0" hangingPunct="0">
              <a:defRPr sz="28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57263" eaLnBrk="0" hangingPunct="0">
              <a:defRPr sz="28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57263" eaLnBrk="0" hangingPunct="0">
              <a:defRPr sz="28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DE" altLang="de-DE" sz="1600" b="1">
                <a:solidFill>
                  <a:srgbClr val="0035AD"/>
                </a:solidFill>
                <a:latin typeface="Arial" charset="0"/>
              </a:rPr>
              <a:t>Fachstelle für Wohnungsnotfälle</a:t>
            </a:r>
          </a:p>
        </p:txBody>
      </p:sp>
      <p:sp>
        <p:nvSpPr>
          <p:cNvPr id="2052" name="Text Box 12"/>
          <p:cNvSpPr txBox="1">
            <a:spLocks noChangeArrowheads="1"/>
          </p:cNvSpPr>
          <p:nvPr/>
        </p:nvSpPr>
        <p:spPr bwMode="auto">
          <a:xfrm>
            <a:off x="1377950" y="284163"/>
            <a:ext cx="76200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5A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82" tIns="47891" rIns="95782" bIns="47891">
            <a:spAutoFit/>
          </a:bodyPr>
          <a:lstStyle>
            <a:lvl1pPr defTabSz="957263" eaLnBrk="0" hangingPunct="0">
              <a:defRPr sz="28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57263" eaLnBrk="0" hangingPunct="0"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57263" eaLnBrk="0" hangingPunct="0">
              <a:defRPr sz="28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57263" eaLnBrk="0" hangingPunct="0">
              <a:defRPr sz="28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57263" eaLnBrk="0" hangingPunct="0">
              <a:defRPr sz="28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fontAlgn="base" hangingPunct="1">
              <a:lnSpc>
                <a:spcPts val="2513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2400" b="1">
                <a:solidFill>
                  <a:srgbClr val="0035AD"/>
                </a:solidFill>
                <a:latin typeface="Arial" charset="0"/>
              </a:rPr>
              <a:t>Amt für Soziales und Wohnen</a:t>
            </a:r>
          </a:p>
        </p:txBody>
      </p:sp>
      <p:pic>
        <p:nvPicPr>
          <p:cNvPr id="2053" name="Picture 13" descr="C:\Dokumente und Einstellungen\Admin\Desktop\Diverses\Powerpoint-Präsentationen\Bilder\Rathaustur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11366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ject 3"/>
          <p:cNvSpPr txBox="1"/>
          <p:nvPr/>
        </p:nvSpPr>
        <p:spPr>
          <a:xfrm>
            <a:off x="5174103" y="1124744"/>
            <a:ext cx="3707765" cy="46320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33400"/>
            <a:r>
              <a:rPr sz="1400" b="1" dirty="0">
                <a:solidFill>
                  <a:srgbClr val="001D41"/>
                </a:solidFill>
                <a:latin typeface="Arial"/>
                <a:cs typeface="Arial"/>
              </a:rPr>
              <a:t>Z</a:t>
            </a:r>
            <a:r>
              <a:rPr sz="1400" b="1" spc="5" dirty="0">
                <a:solidFill>
                  <a:srgbClr val="001D41"/>
                </a:solidFill>
                <a:latin typeface="Arial"/>
                <a:cs typeface="Arial"/>
              </a:rPr>
              <a:t>u</a:t>
            </a:r>
            <a:r>
              <a:rPr sz="1400" b="1" dirty="0">
                <a:solidFill>
                  <a:srgbClr val="001D41"/>
                </a:solidFill>
                <a:latin typeface="Arial"/>
                <a:cs typeface="Arial"/>
              </a:rPr>
              <a:t>st</a:t>
            </a:r>
            <a:r>
              <a:rPr sz="1400" b="1" spc="-10" dirty="0">
                <a:solidFill>
                  <a:srgbClr val="001D41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001D41"/>
                </a:solidFill>
                <a:latin typeface="Arial"/>
                <a:cs typeface="Arial"/>
              </a:rPr>
              <a:t>nd</a:t>
            </a:r>
            <a:r>
              <a:rPr sz="1400" b="1" spc="-5" dirty="0">
                <a:solidFill>
                  <a:srgbClr val="001D4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D41"/>
                </a:solidFill>
                <a:latin typeface="Arial"/>
                <a:cs typeface="Arial"/>
              </a:rPr>
              <a:t>u</a:t>
            </a:r>
            <a:r>
              <a:rPr sz="1400" b="1" spc="5" dirty="0">
                <a:solidFill>
                  <a:srgbClr val="001D41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001D41"/>
                </a:solidFill>
                <a:latin typeface="Arial"/>
                <a:cs typeface="Arial"/>
              </a:rPr>
              <a:t>d</a:t>
            </a:r>
            <a:r>
              <a:rPr sz="1400" b="1" spc="-80" dirty="0">
                <a:solidFill>
                  <a:srgbClr val="001D41"/>
                </a:solidFill>
                <a:latin typeface="Arial"/>
                <a:cs typeface="Arial"/>
              </a:rPr>
              <a:t> </a:t>
            </a:r>
            <a:r>
              <a:rPr sz="1400" b="1" spc="-55" dirty="0">
                <a:solidFill>
                  <a:srgbClr val="001D41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001D41"/>
                </a:solidFill>
                <a:latin typeface="Arial"/>
                <a:cs typeface="Arial"/>
              </a:rPr>
              <a:t>us</a:t>
            </a:r>
            <a:r>
              <a:rPr sz="1400" b="1" spc="-10" dirty="0">
                <a:solidFill>
                  <a:srgbClr val="001D41"/>
                </a:solidFill>
                <a:latin typeface="Arial"/>
                <a:cs typeface="Arial"/>
              </a:rPr>
              <a:t>s</a:t>
            </a:r>
            <a:r>
              <a:rPr sz="1400" b="1" dirty="0">
                <a:solidFill>
                  <a:srgbClr val="001D41"/>
                </a:solidFill>
                <a:latin typeface="Arial"/>
                <a:cs typeface="Arial"/>
              </a:rPr>
              <a:t>tattung</a:t>
            </a:r>
            <a:r>
              <a:rPr sz="1400" b="1" spc="55" dirty="0">
                <a:solidFill>
                  <a:srgbClr val="001D4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D41"/>
                </a:solidFill>
                <a:latin typeface="Arial"/>
                <a:cs typeface="Arial"/>
              </a:rPr>
              <a:t>bei Übe</a:t>
            </a:r>
            <a:r>
              <a:rPr sz="1400" b="1" spc="-10" dirty="0">
                <a:solidFill>
                  <a:srgbClr val="001D41"/>
                </a:solidFill>
                <a:latin typeface="Arial"/>
                <a:cs typeface="Arial"/>
              </a:rPr>
              <a:t>r</a:t>
            </a:r>
            <a:r>
              <a:rPr sz="1400" b="1" dirty="0">
                <a:solidFill>
                  <a:srgbClr val="001D41"/>
                </a:solidFill>
                <a:latin typeface="Arial"/>
                <a:cs typeface="Arial"/>
              </a:rPr>
              <a:t>gabe an </a:t>
            </a:r>
            <a:r>
              <a:rPr sz="1400" b="1" spc="5" dirty="0">
                <a:solidFill>
                  <a:srgbClr val="001D41"/>
                </a:solidFill>
                <a:latin typeface="Arial"/>
                <a:cs typeface="Arial"/>
              </a:rPr>
              <a:t>d</a:t>
            </a:r>
            <a:r>
              <a:rPr sz="1400" b="1" dirty="0">
                <a:solidFill>
                  <a:srgbClr val="001D41"/>
                </a:solidFill>
                <a:latin typeface="Arial"/>
                <a:cs typeface="Arial"/>
              </a:rPr>
              <a:t>en</a:t>
            </a:r>
            <a:r>
              <a:rPr sz="1400" b="1" spc="-10" dirty="0">
                <a:solidFill>
                  <a:srgbClr val="001D4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D41"/>
                </a:solidFill>
                <a:latin typeface="Arial"/>
                <a:cs typeface="Arial"/>
              </a:rPr>
              <a:t>Mieter</a:t>
            </a:r>
            <a:endParaRPr sz="1400" dirty="0">
              <a:latin typeface="Arial"/>
              <a:cs typeface="Arial"/>
            </a:endParaRPr>
          </a:p>
          <a:p>
            <a:pPr marL="279400" marR="5080" indent="-266700">
              <a:spcBef>
                <a:spcPts val="720"/>
              </a:spcBef>
              <a:buClr>
                <a:srgbClr val="17375E"/>
              </a:buClr>
              <a:buFont typeface="Arial"/>
              <a:buChar char="•"/>
              <a:tabLst>
                <a:tab pos="279400" algn="l"/>
              </a:tabLst>
            </a:pP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d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utl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i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che</a:t>
            </a:r>
            <a:r>
              <a:rPr sz="1400" spc="15" dirty="0">
                <a:solidFill>
                  <a:srgbClr val="001D41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Zusta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n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dsv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rb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sser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u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ng n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a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ch</a:t>
            </a:r>
            <a:r>
              <a:rPr sz="1400" spc="5" dirty="0">
                <a:solidFill>
                  <a:srgbClr val="001D41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d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n M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o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d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rn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i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si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ru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n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g, b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so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n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d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rs</a:t>
            </a:r>
            <a:r>
              <a:rPr sz="1400" spc="25" dirty="0">
                <a:solidFill>
                  <a:srgbClr val="001D41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d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r Küc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h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en</a:t>
            </a:r>
            <a:r>
              <a:rPr sz="1400" spc="5" dirty="0">
                <a:solidFill>
                  <a:srgbClr val="001D41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u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n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d</a:t>
            </a:r>
            <a:r>
              <a:rPr sz="1400" spc="5" dirty="0">
                <a:solidFill>
                  <a:srgbClr val="001D41"/>
                </a:solidFill>
                <a:latin typeface="Arial"/>
                <a:cs typeface="Arial"/>
              </a:rPr>
              <a:t> </a:t>
            </a:r>
            <a:r>
              <a:rPr sz="1400" dirty="0" err="1" smtClean="0">
                <a:solidFill>
                  <a:srgbClr val="001D41"/>
                </a:solidFill>
                <a:latin typeface="Arial"/>
                <a:cs typeface="Arial"/>
              </a:rPr>
              <a:t>B</a:t>
            </a:r>
            <a:r>
              <a:rPr sz="1400" spc="-10" dirty="0" err="1" smtClean="0">
                <a:solidFill>
                  <a:srgbClr val="001D41"/>
                </a:solidFill>
                <a:latin typeface="Arial"/>
                <a:cs typeface="Arial"/>
              </a:rPr>
              <a:t>ä</a:t>
            </a:r>
            <a:r>
              <a:rPr sz="1400" dirty="0" err="1" smtClean="0">
                <a:solidFill>
                  <a:srgbClr val="001D41"/>
                </a:solidFill>
                <a:latin typeface="Arial"/>
                <a:cs typeface="Arial"/>
              </a:rPr>
              <a:t>d</a:t>
            </a:r>
            <a:r>
              <a:rPr sz="1400" spc="-10" dirty="0" err="1" smtClean="0">
                <a:solidFill>
                  <a:srgbClr val="001D41"/>
                </a:solidFill>
                <a:latin typeface="Arial"/>
                <a:cs typeface="Arial"/>
              </a:rPr>
              <a:t>e</a:t>
            </a:r>
            <a:r>
              <a:rPr sz="1400" dirty="0" err="1" smtClean="0">
                <a:solidFill>
                  <a:srgbClr val="001D41"/>
                </a:solidFill>
                <a:latin typeface="Arial"/>
                <a:cs typeface="Arial"/>
              </a:rPr>
              <a:t>r</a:t>
            </a:r>
            <a:endParaRPr lang="de-DE" sz="1400" dirty="0" smtClean="0">
              <a:solidFill>
                <a:srgbClr val="001D41"/>
              </a:solidFill>
              <a:latin typeface="Arial"/>
              <a:cs typeface="Arial"/>
            </a:endParaRPr>
          </a:p>
          <a:p>
            <a:pPr marL="279400" marR="5080" indent="-266700">
              <a:spcBef>
                <a:spcPts val="720"/>
              </a:spcBef>
              <a:buClr>
                <a:srgbClr val="17375E"/>
              </a:buClr>
              <a:buFont typeface="Arial"/>
              <a:buChar char="•"/>
              <a:tabLst>
                <a:tab pos="279400" algn="l"/>
              </a:tabLst>
            </a:pPr>
            <a:endParaRPr sz="1400" dirty="0">
              <a:latin typeface="Arial"/>
              <a:cs typeface="Arial"/>
            </a:endParaRPr>
          </a:p>
          <a:p>
            <a:pPr marL="279400" marR="81280" indent="-266700">
              <a:spcBef>
                <a:spcPts val="434"/>
              </a:spcBef>
              <a:buClr>
                <a:srgbClr val="17375E"/>
              </a:buClr>
              <a:buFont typeface="Arial"/>
              <a:buChar char="•"/>
              <a:tabLst>
                <a:tab pos="279400" algn="l"/>
              </a:tabLst>
            </a:pP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von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d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r</a:t>
            </a:r>
            <a:r>
              <a:rPr sz="1400" spc="-95" dirty="0">
                <a:solidFill>
                  <a:srgbClr val="001D41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A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u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fn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a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hme</a:t>
            </a:r>
            <a:r>
              <a:rPr sz="1400" spc="5" dirty="0">
                <a:solidFill>
                  <a:srgbClr val="001D41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i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n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s</a:t>
            </a:r>
            <a:r>
              <a:rPr sz="1400" spc="10" dirty="0">
                <a:solidFill>
                  <a:srgbClr val="001D41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Pro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j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ekt b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i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s zur Fertigst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l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l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u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n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g</a:t>
            </a:r>
            <a:r>
              <a:rPr sz="1400" spc="20" dirty="0">
                <a:solidFill>
                  <a:srgbClr val="001D41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ver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g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i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n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g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n d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u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rchsc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h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n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i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t</a:t>
            </a:r>
            <a:r>
              <a:rPr sz="1400" spc="5" dirty="0">
                <a:solidFill>
                  <a:srgbClr val="001D41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l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i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ch</a:t>
            </a:r>
            <a:r>
              <a:rPr sz="1400" spc="20" dirty="0">
                <a:solidFill>
                  <a:srgbClr val="001D41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39</a:t>
            </a:r>
            <a:r>
              <a:rPr sz="1400" spc="-30" dirty="0">
                <a:solidFill>
                  <a:srgbClr val="001D41"/>
                </a:solidFill>
                <a:latin typeface="Arial"/>
                <a:cs typeface="Arial"/>
              </a:rPr>
              <a:t> </a:t>
            </a:r>
            <a:r>
              <a:rPr sz="1400" spc="-190" dirty="0" err="1" smtClean="0">
                <a:solidFill>
                  <a:srgbClr val="001D41"/>
                </a:solidFill>
                <a:latin typeface="Arial"/>
                <a:cs typeface="Arial"/>
              </a:rPr>
              <a:t>T</a:t>
            </a:r>
            <a:r>
              <a:rPr sz="1400" dirty="0" err="1" smtClean="0">
                <a:solidFill>
                  <a:srgbClr val="001D41"/>
                </a:solidFill>
                <a:latin typeface="Arial"/>
                <a:cs typeface="Arial"/>
              </a:rPr>
              <a:t>a</a:t>
            </a:r>
            <a:r>
              <a:rPr sz="1400" spc="-10" dirty="0" err="1" smtClean="0">
                <a:solidFill>
                  <a:srgbClr val="001D41"/>
                </a:solidFill>
                <a:latin typeface="Arial"/>
                <a:cs typeface="Arial"/>
              </a:rPr>
              <a:t>g</a:t>
            </a:r>
            <a:r>
              <a:rPr sz="1400" dirty="0" err="1" smtClean="0">
                <a:solidFill>
                  <a:srgbClr val="001D41"/>
                </a:solidFill>
                <a:latin typeface="Arial"/>
                <a:cs typeface="Arial"/>
              </a:rPr>
              <a:t>e</a:t>
            </a:r>
            <a:endParaRPr lang="de-DE" sz="1400" dirty="0" smtClean="0">
              <a:solidFill>
                <a:srgbClr val="001D41"/>
              </a:solidFill>
              <a:latin typeface="Arial"/>
              <a:cs typeface="Arial"/>
            </a:endParaRPr>
          </a:p>
          <a:p>
            <a:pPr marL="279400" marR="81280" indent="-266700">
              <a:spcBef>
                <a:spcPts val="434"/>
              </a:spcBef>
              <a:buClr>
                <a:srgbClr val="17375E"/>
              </a:buClr>
              <a:buFont typeface="Arial"/>
              <a:buChar char="•"/>
              <a:tabLst>
                <a:tab pos="279400" algn="l"/>
              </a:tabLst>
            </a:pPr>
            <a:endParaRPr sz="1400" dirty="0">
              <a:latin typeface="Arial"/>
              <a:cs typeface="Arial"/>
            </a:endParaRPr>
          </a:p>
          <a:p>
            <a:pPr marL="279400" marR="486409" indent="-266700" algn="just">
              <a:spcBef>
                <a:spcPts val="430"/>
              </a:spcBef>
              <a:buClr>
                <a:srgbClr val="17375E"/>
              </a:buClr>
              <a:buFont typeface="Arial"/>
              <a:buChar char="•"/>
              <a:tabLst>
                <a:tab pos="279400" algn="l"/>
              </a:tabLst>
            </a:pPr>
            <a:r>
              <a:rPr lang="de-DE" sz="1400" dirty="0" smtClean="0">
                <a:solidFill>
                  <a:srgbClr val="001D41"/>
                </a:solidFill>
                <a:latin typeface="Arial"/>
                <a:cs typeface="Arial"/>
              </a:rPr>
              <a:t>V</a:t>
            </a:r>
            <a:r>
              <a:rPr sz="1400" dirty="0" smtClean="0">
                <a:solidFill>
                  <a:srgbClr val="001D41"/>
                </a:solidFill>
                <a:latin typeface="Arial"/>
                <a:cs typeface="Arial"/>
              </a:rPr>
              <a:t>on</a:t>
            </a:r>
            <a:r>
              <a:rPr lang="de-DE" sz="1400" spc="-10" dirty="0" smtClean="0">
                <a:solidFill>
                  <a:srgbClr val="001D41"/>
                </a:solidFill>
                <a:latin typeface="Arial"/>
                <a:cs typeface="Arial"/>
              </a:rPr>
              <a:t> </a:t>
            </a:r>
            <a:r>
              <a:rPr sz="1400" dirty="0" smtClean="0">
                <a:solidFill>
                  <a:srgbClr val="001D41"/>
                </a:solidFill>
                <a:latin typeface="Arial"/>
                <a:cs typeface="Arial"/>
              </a:rPr>
              <a:t>d</a:t>
            </a:r>
            <a:r>
              <a:rPr sz="1400" spc="-10" dirty="0" smtClean="0">
                <a:solidFill>
                  <a:srgbClr val="001D41"/>
                </a:solidFill>
                <a:latin typeface="Arial"/>
                <a:cs typeface="Arial"/>
              </a:rPr>
              <a:t>e</a:t>
            </a:r>
            <a:r>
              <a:rPr sz="1400" dirty="0" smtClean="0">
                <a:solidFill>
                  <a:srgbClr val="001D41"/>
                </a:solidFill>
                <a:latin typeface="Arial"/>
                <a:cs typeface="Arial"/>
              </a:rPr>
              <a:t>r</a:t>
            </a:r>
            <a:r>
              <a:rPr sz="1400" spc="10" dirty="0" smtClean="0">
                <a:solidFill>
                  <a:srgbClr val="001D41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Fertigst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l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l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u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n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g</a:t>
            </a:r>
            <a:r>
              <a:rPr sz="1400" spc="5" dirty="0">
                <a:solidFill>
                  <a:srgbClr val="001D41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b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i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s</a:t>
            </a:r>
            <a:r>
              <a:rPr sz="1400" spc="10" dirty="0">
                <a:solidFill>
                  <a:srgbClr val="001D41"/>
                </a:solidFill>
                <a:latin typeface="Arial"/>
                <a:cs typeface="Arial"/>
              </a:rPr>
              <a:t> </a:t>
            </a:r>
            <a:r>
              <a:rPr sz="1400" dirty="0" err="1">
                <a:solidFill>
                  <a:srgbClr val="001D41"/>
                </a:solidFill>
                <a:latin typeface="Arial"/>
                <a:cs typeface="Arial"/>
              </a:rPr>
              <a:t>zur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 </a:t>
            </a:r>
            <a:r>
              <a:rPr sz="1400" dirty="0" err="1" smtClean="0">
                <a:solidFill>
                  <a:srgbClr val="001D41"/>
                </a:solidFill>
                <a:latin typeface="Arial"/>
                <a:cs typeface="Arial"/>
              </a:rPr>
              <a:t>Erstvermi</a:t>
            </a:r>
            <a:r>
              <a:rPr sz="1400" spc="-10" dirty="0" err="1" smtClean="0">
                <a:solidFill>
                  <a:srgbClr val="001D41"/>
                </a:solidFill>
                <a:latin typeface="Arial"/>
                <a:cs typeface="Arial"/>
              </a:rPr>
              <a:t>e</a:t>
            </a:r>
            <a:r>
              <a:rPr sz="1400" dirty="0" err="1" smtClean="0">
                <a:solidFill>
                  <a:srgbClr val="001D41"/>
                </a:solidFill>
                <a:latin typeface="Arial"/>
                <a:cs typeface="Arial"/>
              </a:rPr>
              <a:t>tu</a:t>
            </a:r>
            <a:r>
              <a:rPr sz="1400" spc="-10" dirty="0" err="1" smtClean="0">
                <a:solidFill>
                  <a:srgbClr val="001D41"/>
                </a:solidFill>
                <a:latin typeface="Arial"/>
                <a:cs typeface="Arial"/>
              </a:rPr>
              <a:t>n</a:t>
            </a:r>
            <a:r>
              <a:rPr sz="1400" dirty="0" err="1" smtClean="0">
                <a:solidFill>
                  <a:srgbClr val="001D41"/>
                </a:solidFill>
                <a:latin typeface="Arial"/>
                <a:cs typeface="Arial"/>
              </a:rPr>
              <a:t>g</a:t>
            </a:r>
            <a:r>
              <a:rPr sz="1400" spc="5" dirty="0" smtClean="0">
                <a:solidFill>
                  <a:srgbClr val="001D41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ver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g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i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n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g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n</a:t>
            </a:r>
            <a:r>
              <a:rPr sz="1400" spc="20" dirty="0">
                <a:solidFill>
                  <a:srgbClr val="001D41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im D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u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rchsc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h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n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i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tt</a:t>
            </a:r>
            <a:r>
              <a:rPr sz="1400" spc="15" dirty="0">
                <a:solidFill>
                  <a:srgbClr val="001D41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19</a:t>
            </a:r>
            <a:r>
              <a:rPr sz="1400" spc="-30" dirty="0">
                <a:solidFill>
                  <a:srgbClr val="001D41"/>
                </a:solidFill>
                <a:latin typeface="Arial"/>
                <a:cs typeface="Arial"/>
              </a:rPr>
              <a:t> </a:t>
            </a:r>
            <a:r>
              <a:rPr sz="1400" spc="-190" dirty="0" err="1" smtClean="0">
                <a:solidFill>
                  <a:srgbClr val="001D41"/>
                </a:solidFill>
                <a:latin typeface="Arial"/>
                <a:cs typeface="Arial"/>
              </a:rPr>
              <a:t>T</a:t>
            </a:r>
            <a:r>
              <a:rPr sz="1400" dirty="0" err="1" smtClean="0">
                <a:solidFill>
                  <a:srgbClr val="001D41"/>
                </a:solidFill>
                <a:latin typeface="Arial"/>
                <a:cs typeface="Arial"/>
              </a:rPr>
              <a:t>a</a:t>
            </a:r>
            <a:r>
              <a:rPr sz="1400" spc="-10" dirty="0" err="1" smtClean="0">
                <a:solidFill>
                  <a:srgbClr val="001D41"/>
                </a:solidFill>
                <a:latin typeface="Arial"/>
                <a:cs typeface="Arial"/>
              </a:rPr>
              <a:t>g</a:t>
            </a:r>
            <a:r>
              <a:rPr sz="1400" dirty="0" err="1" smtClean="0">
                <a:solidFill>
                  <a:srgbClr val="001D41"/>
                </a:solidFill>
                <a:latin typeface="Arial"/>
                <a:cs typeface="Arial"/>
              </a:rPr>
              <a:t>e</a:t>
            </a:r>
            <a:endParaRPr lang="de-DE" sz="1400" dirty="0" smtClean="0">
              <a:solidFill>
                <a:srgbClr val="001D41"/>
              </a:solidFill>
              <a:latin typeface="Arial"/>
              <a:cs typeface="Arial"/>
            </a:endParaRPr>
          </a:p>
          <a:p>
            <a:pPr marL="279400" marR="486409" indent="-266700" algn="just">
              <a:spcBef>
                <a:spcPts val="430"/>
              </a:spcBef>
              <a:buClr>
                <a:srgbClr val="17375E"/>
              </a:buClr>
              <a:buFont typeface="Arial"/>
              <a:buChar char="•"/>
              <a:tabLst>
                <a:tab pos="279400" algn="l"/>
              </a:tabLst>
            </a:pPr>
            <a:endParaRPr sz="1400" dirty="0">
              <a:latin typeface="Arial"/>
              <a:cs typeface="Arial"/>
            </a:endParaRPr>
          </a:p>
          <a:p>
            <a:pPr marL="279400" marR="144780" indent="-266700">
              <a:spcBef>
                <a:spcPts val="434"/>
              </a:spcBef>
              <a:buClr>
                <a:srgbClr val="17375E"/>
              </a:buClr>
              <a:buFont typeface="Arial"/>
              <a:buChar char="•"/>
              <a:tabLst>
                <a:tab pos="279400" algn="l"/>
              </a:tabLst>
            </a:pP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d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u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rchsc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h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n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i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t</a:t>
            </a:r>
            <a:r>
              <a:rPr sz="1400" spc="5" dirty="0">
                <a:solidFill>
                  <a:srgbClr val="001D41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l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i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che</a:t>
            </a:r>
            <a:r>
              <a:rPr sz="1400" spc="15" dirty="0">
                <a:solidFill>
                  <a:srgbClr val="001D41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K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a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ltmi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te</a:t>
            </a:r>
            <a:r>
              <a:rPr sz="1400" spc="10" dirty="0">
                <a:solidFill>
                  <a:srgbClr val="001D41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n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a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ch d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r Sa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n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i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ru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n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g:</a:t>
            </a:r>
            <a:r>
              <a:rPr sz="1400" spc="25" dirty="0">
                <a:solidFill>
                  <a:srgbClr val="001D4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D41"/>
                </a:solidFill>
                <a:latin typeface="Arial"/>
                <a:cs typeface="Arial"/>
              </a:rPr>
              <a:t>5,</a:t>
            </a:r>
            <a:r>
              <a:rPr sz="1400" b="1" spc="-10" dirty="0">
                <a:solidFill>
                  <a:srgbClr val="001D41"/>
                </a:solidFill>
                <a:latin typeface="Arial"/>
                <a:cs typeface="Arial"/>
              </a:rPr>
              <a:t>0</a:t>
            </a:r>
            <a:r>
              <a:rPr sz="1400" b="1" dirty="0">
                <a:solidFill>
                  <a:srgbClr val="001D41"/>
                </a:solidFill>
                <a:latin typeface="Arial"/>
                <a:cs typeface="Arial"/>
              </a:rPr>
              <a:t>0 </a:t>
            </a:r>
            <a:r>
              <a:rPr sz="1400" b="1" dirty="0" smtClean="0">
                <a:solidFill>
                  <a:srgbClr val="001D41"/>
                </a:solidFill>
                <a:latin typeface="Arial"/>
                <a:cs typeface="Arial"/>
              </a:rPr>
              <a:t>Euro/m²</a:t>
            </a:r>
            <a:endParaRPr lang="de-DE" sz="1400" b="1" dirty="0" smtClean="0">
              <a:solidFill>
                <a:srgbClr val="001D41"/>
              </a:solidFill>
              <a:latin typeface="Arial"/>
              <a:cs typeface="Arial"/>
            </a:endParaRPr>
          </a:p>
          <a:p>
            <a:pPr marL="279400" marR="144780" indent="-266700">
              <a:spcBef>
                <a:spcPts val="434"/>
              </a:spcBef>
              <a:buClr>
                <a:srgbClr val="17375E"/>
              </a:buClr>
              <a:buFont typeface="Arial"/>
              <a:buChar char="•"/>
              <a:tabLst>
                <a:tab pos="279400" algn="l"/>
              </a:tabLst>
            </a:pPr>
            <a:endParaRPr sz="1400" dirty="0">
              <a:latin typeface="Arial"/>
              <a:cs typeface="Arial"/>
            </a:endParaRPr>
          </a:p>
          <a:p>
            <a:pPr marL="279400" marR="273685" indent="-266700">
              <a:spcBef>
                <a:spcPts val="430"/>
              </a:spcBef>
              <a:buClr>
                <a:srgbClr val="17375E"/>
              </a:buClr>
              <a:buFont typeface="Arial"/>
              <a:buChar char="•"/>
              <a:tabLst>
                <a:tab pos="279400" algn="l"/>
              </a:tabLst>
            </a:pP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zu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l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etzt verm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hrt ke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i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ne Pre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i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ser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h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ö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h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u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n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g</a:t>
            </a:r>
            <a:r>
              <a:rPr sz="1400" spc="30" dirty="0">
                <a:solidFill>
                  <a:srgbClr val="001D41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n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a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ch S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a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n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i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er</a:t>
            </a:r>
            <a:r>
              <a:rPr sz="1400" spc="-10" dirty="0">
                <a:solidFill>
                  <a:srgbClr val="001D41"/>
                </a:solidFill>
                <a:latin typeface="Arial"/>
                <a:cs typeface="Arial"/>
              </a:rPr>
              <a:t>u</a:t>
            </a:r>
            <a:r>
              <a:rPr sz="1400" dirty="0">
                <a:solidFill>
                  <a:srgbClr val="001D41"/>
                </a:solidFill>
                <a:latin typeface="Arial"/>
                <a:cs typeface="Arial"/>
              </a:rPr>
              <a:t>ng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1352487" y="1128609"/>
            <a:ext cx="3803650" cy="29618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58775" indent="-358775" algn="l" defTabSz="957263" rtl="0" eaLnBrk="0" fontAlgn="base" hangingPunct="0">
              <a:spcBef>
                <a:spcPct val="2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7875" indent="-298450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900">
                <a:solidFill>
                  <a:schemeClr val="tx1"/>
                </a:solidFill>
                <a:latin typeface="+mn-lt"/>
              </a:defRPr>
            </a:lvl2pPr>
            <a:lvl3pPr marL="1196975" indent="-2397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tx1"/>
                </a:solidFill>
                <a:latin typeface="+mn-lt"/>
              </a:defRPr>
            </a:lvl3pPr>
            <a:lvl4pPr marL="1676400" indent="-2397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</a:defRPr>
            </a:lvl4pPr>
            <a:lvl5pPr marL="2155825" indent="-2397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5pPr>
            <a:lvl6pPr marL="2613025" indent="-239713" algn="l" defTabSz="957263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6pPr>
            <a:lvl7pPr marL="3070225" indent="-239713" algn="l" defTabSz="957263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7pPr>
            <a:lvl8pPr marL="3527425" indent="-239713" algn="l" defTabSz="957263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8pPr>
            <a:lvl9pPr marL="3984625" indent="-239713" algn="l" defTabSz="957263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68580"/>
            <a:r>
              <a:rPr lang="de-DE" sz="1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de-DE" sz="1400" b="1" kern="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sz="1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sz="1400" b="1" kern="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sz="1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de-DE" sz="1400" b="1" kern="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de-DE" sz="1400" b="1" kern="0" spc="-8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kern="0" spc="-55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sz="1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lang="de-DE" sz="1400" b="1" kern="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sz="1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sz="1400" b="1" kern="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sz="1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ttung</a:t>
            </a:r>
            <a:r>
              <a:rPr lang="de-DE" sz="1400" b="1" kern="0" spc="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bei</a:t>
            </a:r>
          </a:p>
          <a:p>
            <a:pPr marL="68580"/>
            <a:r>
              <a:rPr lang="de-DE" sz="1400" b="1" kern="0" spc="-55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sz="1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uf</a:t>
            </a:r>
            <a:r>
              <a:rPr lang="de-DE" sz="1400" b="1" kern="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DE" sz="1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ahme</a:t>
            </a:r>
            <a:r>
              <a:rPr lang="de-DE" sz="1400" b="1" kern="0" spc="4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de-DE" sz="1400" b="1" kern="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das</a:t>
            </a:r>
            <a:r>
              <a:rPr lang="de-DE" sz="1400" b="1" kern="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Pro</a:t>
            </a:r>
            <a:r>
              <a:rPr lang="de-DE" sz="1400" b="1" kern="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de-DE" sz="1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1400" b="1" kern="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de-DE" sz="1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  <a:p>
            <a:pPr marL="299085" marR="135890" indent="-286385">
              <a:spcBef>
                <a:spcPts val="740"/>
              </a:spcBef>
              <a:buClr>
                <a:srgbClr val="17375E"/>
              </a:buClr>
              <a:buFont typeface="Arial"/>
              <a:buChar char="•"/>
              <a:tabLst>
                <a:tab pos="299720" algn="l"/>
              </a:tabLst>
            </a:pPr>
            <a:r>
              <a:rPr lang="de-DE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sz="1400" kern="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DE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sg</a:t>
            </a:r>
            <a:r>
              <a:rPr lang="de-DE" sz="1400" kern="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samt</a:t>
            </a:r>
            <a:r>
              <a:rPr lang="de-DE" sz="1400" kern="0" spc="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e-DE" sz="1400" kern="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e-DE" sz="1400" kern="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r M</a:t>
            </a:r>
            <a:r>
              <a:rPr lang="de-DE" sz="1400" kern="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ode</a:t>
            </a:r>
            <a:r>
              <a:rPr lang="de-DE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400" kern="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DE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400" kern="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de-DE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400" kern="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ung</a:t>
            </a:r>
            <a:r>
              <a:rPr lang="de-DE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sz="1400" kern="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beda</a:t>
            </a:r>
            <a:r>
              <a:rPr lang="de-DE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rf</a:t>
            </a:r>
            <a:r>
              <a:rPr lang="de-DE" sz="1400" kern="0" spc="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fast</a:t>
            </a:r>
            <a:r>
              <a:rPr lang="de-DE" sz="1400" kern="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kern="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de-DE" sz="1400" kern="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lang="de-DE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de-DE" sz="1400" kern="0" spc="-35" dirty="0" smtClean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de-DE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sz="1400" kern="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e-DE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DE" sz="1400" kern="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DE" sz="1400" kern="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de-DE" sz="1400" kern="0" spc="1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de-DE" sz="1400" kern="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sz="1400" kern="0" spc="-8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sz="1400" kern="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fn</a:t>
            </a:r>
            <a:r>
              <a:rPr lang="de-DE" sz="1400" kern="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hme</a:t>
            </a:r>
            <a:r>
              <a:rPr lang="de-DE" sz="1400" kern="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de-DE" sz="1400" kern="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1400" kern="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 Pro</a:t>
            </a:r>
            <a:r>
              <a:rPr lang="de-DE" sz="1400" kern="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de-DE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ekt mit</a:t>
            </a:r>
            <a:r>
              <a:rPr lang="de-DE" sz="1400" kern="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Mä</a:t>
            </a:r>
            <a:r>
              <a:rPr lang="de-DE" sz="1400" kern="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DE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sz="1400" kern="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ln</a:t>
            </a:r>
            <a:r>
              <a:rPr lang="de-DE" sz="1400" kern="0" spc="1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de-DE" sz="1400" kern="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kern="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de-DE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ast</a:t>
            </a:r>
            <a:r>
              <a:rPr lang="de-DE" sz="1400" kern="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sz="1400" kern="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de-DE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de-DE" sz="1400" kern="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n R</a:t>
            </a:r>
            <a:r>
              <a:rPr lang="de-DE" sz="1400" kern="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ä</a:t>
            </a:r>
            <a:r>
              <a:rPr lang="de-DE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um</a:t>
            </a:r>
            <a:r>
              <a:rPr lang="de-DE" sz="1400" kern="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  <a:p>
            <a:pPr marL="299085" marR="135890" indent="-286385">
              <a:spcBef>
                <a:spcPts val="740"/>
              </a:spcBef>
              <a:buClr>
                <a:srgbClr val="17375E"/>
              </a:buClr>
              <a:buFont typeface="Arial"/>
              <a:buChar char="•"/>
              <a:tabLst>
                <a:tab pos="299720" algn="l"/>
              </a:tabLst>
            </a:pPr>
            <a:endParaRPr lang="de-DE" sz="1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9085" marR="149860" indent="-286385">
              <a:spcBef>
                <a:spcPts val="430"/>
              </a:spcBef>
              <a:buClr>
                <a:srgbClr val="17375E"/>
              </a:buClr>
              <a:buFont typeface="Arial"/>
              <a:buChar char="•"/>
              <a:tabLst>
                <a:tab pos="299720" algn="l"/>
              </a:tabLst>
            </a:pPr>
            <a:r>
              <a:rPr lang="de-DE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sz="1400" kern="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de-DE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er: 2</a:t>
            </a:r>
            <a:r>
              <a:rPr lang="de-DE" sz="1400" kern="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de-DE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de-DE" sz="1400" kern="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verm</a:t>
            </a:r>
            <a:r>
              <a:rPr lang="de-DE" sz="1400" kern="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hrt</a:t>
            </a:r>
            <a:r>
              <a:rPr lang="de-DE" sz="1400" kern="0" spc="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kern="0" spc="-35" dirty="0" smtClean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de-DE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sz="1400" kern="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e-DE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DE" sz="1400" kern="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DE" sz="1400" kern="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en mit g</a:t>
            </a:r>
            <a:r>
              <a:rPr lang="de-DE" sz="1400" kern="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  <a:r>
              <a:rPr lang="de-DE" sz="1400" kern="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DE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sz="1400" kern="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rem Mo</a:t>
            </a:r>
            <a:r>
              <a:rPr lang="de-DE" sz="1400" kern="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de-DE" sz="1400" kern="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DE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400" kern="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de-DE" sz="1400" kern="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DE" sz="1400" kern="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sb</a:t>
            </a:r>
            <a:r>
              <a:rPr lang="de-DE" sz="1400" kern="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1400" kern="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rf,</a:t>
            </a:r>
            <a:r>
              <a:rPr lang="de-DE" sz="1400" kern="0" spc="5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1400" kern="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DE" sz="1400" kern="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ch </a:t>
            </a:r>
            <a:r>
              <a:rPr lang="de-DE" sz="1400" kern="0" spc="-40" dirty="0" smtClean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de-DE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sz="1400" kern="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1400" kern="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400" kern="0" spc="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Umk</a:t>
            </a:r>
            <a:r>
              <a:rPr lang="de-DE" sz="1400" kern="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</a:p>
          <a:p>
            <a:pPr marL="299085" marR="149860" indent="-286385">
              <a:spcBef>
                <a:spcPts val="430"/>
              </a:spcBef>
              <a:buClr>
                <a:srgbClr val="17375E"/>
              </a:buClr>
              <a:buFont typeface="Arial"/>
              <a:buChar char="•"/>
              <a:tabLst>
                <a:tab pos="299720" algn="l"/>
              </a:tabLst>
            </a:pPr>
            <a:endParaRPr lang="de-DE" sz="1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9085" marR="5080" indent="-286385">
              <a:spcBef>
                <a:spcPts val="430"/>
              </a:spcBef>
              <a:buClr>
                <a:srgbClr val="17375E"/>
              </a:buClr>
              <a:buFont typeface="Arial"/>
              <a:buChar char="•"/>
              <a:tabLst>
                <a:tab pos="299720" algn="l"/>
              </a:tabLst>
            </a:pPr>
            <a:r>
              <a:rPr lang="de-DE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1400" kern="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rchsc</a:t>
            </a:r>
            <a:r>
              <a:rPr lang="de-DE" sz="1400" kern="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e-DE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DE" sz="1400" kern="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sz="1400" kern="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de-DE" sz="1400" kern="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lang="de-DE" sz="1400" kern="0" spc="1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de-DE" sz="1400" kern="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ltmi</a:t>
            </a:r>
            <a:r>
              <a:rPr lang="de-DE" sz="1400" kern="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de-DE" sz="1400" kern="0" spc="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vor </a:t>
            </a:r>
            <a:r>
              <a:rPr lang="de-DE" sz="1400" kern="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er S</a:t>
            </a:r>
            <a:r>
              <a:rPr lang="de-DE" sz="1400" kern="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DE" sz="1400" kern="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de-DE" sz="1400" kern="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DE" sz="1400" kern="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DE" sz="1400" kern="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4,</a:t>
            </a:r>
            <a:r>
              <a:rPr lang="de-DE" sz="1400" b="1" kern="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de-DE" sz="1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3 Euro/m²</a:t>
            </a:r>
            <a:endParaRPr lang="de-DE" sz="1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2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Pr__sentation_quer_01neu[1]">
  <a:themeElements>
    <a:clrScheme name="PPT-Pr__sentation_quer_01neu[1]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PT-Pr__sentation_quer_01neu[1]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-Pr__sentation_quer_01neu[1]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Pr__sentation_quer_01neu[1]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Pr__sentation_quer_01neu[1]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Pr__sentation_quer_01neu[1]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Pr__sentation_quer_01neu[1]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Pr__sentation_quer_01neu[1]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Pr__sentation_quer_01neu[1]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413</Words>
  <Application>Microsoft Office PowerPoint</Application>
  <PresentationFormat>Bildschirmpräsentation (4:3)</PresentationFormat>
  <Paragraphs>83</Paragraphs>
  <Slides>7</Slides>
  <Notes>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PPT-Pr__sentation_quer_01neu[1]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DUIT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Holger Weyand</dc:creator>
  <cp:lastModifiedBy>Jennifer Puls</cp:lastModifiedBy>
  <cp:revision>15</cp:revision>
  <dcterms:created xsi:type="dcterms:W3CDTF">2019-04-04T07:40:30Z</dcterms:created>
  <dcterms:modified xsi:type="dcterms:W3CDTF">2019-04-17T12:31:15Z</dcterms:modified>
</cp:coreProperties>
</file>