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30"/>
  </p:notesMasterIdLst>
  <p:handoutMasterIdLst>
    <p:handoutMasterId r:id="rId31"/>
  </p:handoutMasterIdLst>
  <p:sldIdLst>
    <p:sldId id="257" r:id="rId3"/>
    <p:sldId id="286" r:id="rId4"/>
    <p:sldId id="287" r:id="rId5"/>
    <p:sldId id="285" r:id="rId6"/>
    <p:sldId id="288" r:id="rId7"/>
    <p:sldId id="289" r:id="rId8"/>
    <p:sldId id="284" r:id="rId9"/>
    <p:sldId id="283" r:id="rId10"/>
    <p:sldId id="309" r:id="rId11"/>
    <p:sldId id="294" r:id="rId12"/>
    <p:sldId id="269" r:id="rId13"/>
    <p:sldId id="278" r:id="rId14"/>
    <p:sldId id="261" r:id="rId15"/>
    <p:sldId id="304" r:id="rId16"/>
    <p:sldId id="302" r:id="rId17"/>
    <p:sldId id="263" r:id="rId18"/>
    <p:sldId id="276" r:id="rId19"/>
    <p:sldId id="280" r:id="rId20"/>
    <p:sldId id="305" r:id="rId21"/>
    <p:sldId id="281" r:id="rId22"/>
    <p:sldId id="282" r:id="rId23"/>
    <p:sldId id="298" r:id="rId24"/>
    <p:sldId id="299" r:id="rId25"/>
    <p:sldId id="301" r:id="rId26"/>
    <p:sldId id="275" r:id="rId27"/>
    <p:sldId id="308" r:id="rId28"/>
    <p:sldId id="279" r:id="rId29"/>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BC4B3A9-32F9-4970-9042-310CCD3E3760}">
          <p14:sldIdLst>
            <p14:sldId id="257"/>
            <p14:sldId id="286"/>
            <p14:sldId id="287"/>
            <p14:sldId id="285"/>
            <p14:sldId id="288"/>
            <p14:sldId id="289"/>
            <p14:sldId id="284"/>
            <p14:sldId id="283"/>
            <p14:sldId id="309"/>
            <p14:sldId id="294"/>
            <p14:sldId id="269"/>
            <p14:sldId id="278"/>
            <p14:sldId id="261"/>
            <p14:sldId id="304"/>
            <p14:sldId id="302"/>
            <p14:sldId id="263"/>
          </p14:sldIdLst>
        </p14:section>
        <p14:section name="Abschnitt ohne Titel" id="{AC7FEF04-4407-4128-A5BB-8848205BD67A}">
          <p14:sldIdLst>
            <p14:sldId id="276"/>
            <p14:sldId id="280"/>
            <p14:sldId id="305"/>
            <p14:sldId id="281"/>
            <p14:sldId id="282"/>
            <p14:sldId id="298"/>
            <p14:sldId id="299"/>
            <p14:sldId id="301"/>
            <p14:sldId id="275"/>
            <p14:sldId id="308"/>
            <p14:sldId id="27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4B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3209" autoAdjust="0"/>
  </p:normalViewPr>
  <p:slideViewPr>
    <p:cSldViewPr snapToObjects="1">
      <p:cViewPr varScale="1">
        <p:scale>
          <a:sx n="79" d="100"/>
          <a:sy n="79" d="100"/>
        </p:scale>
        <p:origin x="-9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EEA27F55-6157-7448-B9B8-46FCE74DBDA8}" type="datetimeFigureOut">
              <a:rPr lang="de-DE" smtClean="0"/>
              <a:pPr/>
              <a:t>21.05.2019</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55C43976-2E88-0546-A9D3-F214D88531C7}" type="slidenum">
              <a:rPr lang="de-DE" smtClean="0"/>
              <a:pPr/>
              <a:t>‹Nr.›</a:t>
            </a:fld>
            <a:endParaRPr lang="de-DE"/>
          </a:p>
        </p:txBody>
      </p:sp>
    </p:spTree>
    <p:extLst>
      <p:ext uri="{BB962C8B-B14F-4D97-AF65-F5344CB8AC3E}">
        <p14:creationId xmlns:p14="http://schemas.microsoft.com/office/powerpoint/2010/main" val="3420388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9B6A1B38-6DA0-5048-BF0E-6484EFF3776A}" type="datetimeFigureOut">
              <a:rPr lang="de-DE" smtClean="0"/>
              <a:pPr/>
              <a:t>21.05.2019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B5799E27-0878-F347-8329-F3400B4BEAE3}" type="slidenum">
              <a:rPr lang="de-DE" smtClean="0"/>
              <a:pPr/>
              <a:t>‹Nr.›</a:t>
            </a:fld>
            <a:endParaRPr lang="de-DE"/>
          </a:p>
        </p:txBody>
      </p:sp>
    </p:spTree>
    <p:extLst>
      <p:ext uri="{BB962C8B-B14F-4D97-AF65-F5344CB8AC3E}">
        <p14:creationId xmlns:p14="http://schemas.microsoft.com/office/powerpoint/2010/main" val="2236379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799E27-0878-F347-8329-F3400B4BEAE3}" type="slidenum">
              <a:rPr lang="de-DE" smtClean="0"/>
              <a:pPr/>
              <a:t>25</a:t>
            </a:fld>
            <a:endParaRPr lang="de-DE"/>
          </a:p>
        </p:txBody>
      </p:sp>
    </p:spTree>
    <p:extLst>
      <p:ext uri="{BB962C8B-B14F-4D97-AF65-F5344CB8AC3E}">
        <p14:creationId xmlns:p14="http://schemas.microsoft.com/office/powerpoint/2010/main" val="138798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CF823E8-2E6E-4D4A-BBF5-8ED1A7526EF5}" type="datetimeFigureOut">
              <a:rPr lang="de-DE" smtClean="0"/>
              <a:t>21.05.2019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366524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F823E8-2E6E-4D4A-BBF5-8ED1A7526EF5}" type="datetimeFigureOut">
              <a:rPr lang="de-DE" smtClean="0"/>
              <a:t>21.05.2019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14459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CF823E8-2E6E-4D4A-BBF5-8ED1A7526EF5}" type="datetimeFigureOut">
              <a:rPr lang="de-DE" smtClean="0"/>
              <a:t>21.05.2019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178155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CF823E8-2E6E-4D4A-BBF5-8ED1A7526EF5}" type="datetimeFigureOut">
              <a:rPr lang="de-DE" smtClean="0"/>
              <a:t>21.05.2019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206510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CF823E8-2E6E-4D4A-BBF5-8ED1A7526EF5}" type="datetimeFigureOut">
              <a:rPr lang="de-DE" smtClean="0"/>
              <a:t>21.05.2019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386790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CF823E8-2E6E-4D4A-BBF5-8ED1A7526EF5}" type="datetimeFigureOut">
              <a:rPr lang="de-DE" smtClean="0"/>
              <a:t>21.05.2019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172464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F823E8-2E6E-4D4A-BBF5-8ED1A7526EF5}" type="datetimeFigureOut">
              <a:rPr lang="de-DE" smtClean="0"/>
              <a:t>21.05.2019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151874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CF823E8-2E6E-4D4A-BBF5-8ED1A7526EF5}" type="datetimeFigureOut">
              <a:rPr lang="de-DE" smtClean="0"/>
              <a:t>21.05.2019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47258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3000"/>
            <a:ext cx="8229600" cy="4983163"/>
          </a:xfrm>
          <a:prstGeom prst="rect">
            <a:avLst/>
          </a:prstGeom>
        </p:spPr>
        <p:txBody>
          <a:bodyPr vert="horz"/>
          <a:lstStyle>
            <a:lvl1pPr>
              <a:defRPr sz="2800"/>
            </a:lvl1pPr>
            <a:lvl2pPr>
              <a:defRPr sz="2400"/>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feld 3"/>
          <p:cNvSpPr txBox="1"/>
          <p:nvPr userDrawn="1"/>
        </p:nvSpPr>
        <p:spPr>
          <a:xfrm>
            <a:off x="457200" y="6400800"/>
            <a:ext cx="8229600" cy="400110"/>
          </a:xfrm>
          <a:prstGeom prst="rect">
            <a:avLst/>
          </a:prstGeom>
          <a:noFill/>
        </p:spPr>
        <p:txBody>
          <a:bodyPr wrap="square" rtlCol="0">
            <a:spAutoFit/>
          </a:bodyPr>
          <a:lstStyle/>
          <a:p>
            <a:pPr algn="l"/>
            <a:r>
              <a:rPr lang="de-DE" sz="1000" baseline="0" dirty="0">
                <a:latin typeface="Arial" panose="020B0604020202020204" pitchFamily="34" charset="0"/>
                <a:cs typeface="Arial" panose="020B0604020202020204" pitchFamily="34" charset="0"/>
              </a:rPr>
              <a:t>Schlüsselbund eG					Gelsenkirchen, April 2019							 Folie </a:t>
            </a:r>
            <a:fld id="{8183E3E3-656D-7447-AA3F-E3CBA7D8CE5B}" type="slidenum">
              <a:rPr lang="de-DE" sz="1000" baseline="0" smtClean="0">
                <a:latin typeface="Arial" panose="020B0604020202020204" pitchFamily="34" charset="0"/>
                <a:cs typeface="Arial" panose="020B0604020202020204" pitchFamily="34" charset="0"/>
              </a:rPr>
              <a:pPr algn="l"/>
              <a:t>‹Nr.›</a:t>
            </a:fld>
            <a:endParaRPr lang="de-DE" sz="10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CF823E8-2E6E-4D4A-BBF5-8ED1A7526EF5}" type="datetimeFigureOut">
              <a:rPr lang="de-DE" smtClean="0"/>
              <a:t>21.05.2019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62292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F823E8-2E6E-4D4A-BBF5-8ED1A7526EF5}" type="datetimeFigureOut">
              <a:rPr lang="de-DE" smtClean="0"/>
              <a:t>21.05.2019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2635934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F823E8-2E6E-4D4A-BBF5-8ED1A7526EF5}" type="datetimeFigureOut">
              <a:rPr lang="de-DE" smtClean="0"/>
              <a:t>21.05.2019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9440E4-6E04-4C6D-AE84-692CAF924FA6}" type="slidenum">
              <a:rPr lang="de-DE" smtClean="0"/>
              <a:t>‹Nr.›</a:t>
            </a:fld>
            <a:endParaRPr lang="de-DE"/>
          </a:p>
        </p:txBody>
      </p:sp>
    </p:spTree>
    <p:extLst>
      <p:ext uri="{BB962C8B-B14F-4D97-AF65-F5344CB8AC3E}">
        <p14:creationId xmlns:p14="http://schemas.microsoft.com/office/powerpoint/2010/main" val="313183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520" y="188639"/>
            <a:ext cx="3472688" cy="720081"/>
          </a:xfrm>
          <a:prstGeom prst="rect">
            <a:avLst/>
          </a:prstGeom>
        </p:spPr>
      </p:pic>
      <p:sp>
        <p:nvSpPr>
          <p:cNvPr id="4" name="Rechteck 3"/>
          <p:cNvSpPr/>
          <p:nvPr userDrawn="1"/>
        </p:nvSpPr>
        <p:spPr>
          <a:xfrm>
            <a:off x="0" y="0"/>
            <a:ext cx="9144000" cy="908720"/>
          </a:xfrm>
          <a:prstGeom prst="rect">
            <a:avLst/>
          </a:prstGeom>
          <a:solidFill>
            <a:srgbClr val="58B4B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6381328"/>
            <a:ext cx="9144000" cy="476672"/>
          </a:xfrm>
          <a:prstGeom prst="rect">
            <a:avLst/>
          </a:prstGeom>
          <a:solidFill>
            <a:srgbClr val="58B4B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823E8-2E6E-4D4A-BBF5-8ED1A7526EF5}" type="datetimeFigureOut">
              <a:rPr lang="de-DE" smtClean="0"/>
              <a:t>21.05.2019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440E4-6E04-4C6D-AE84-692CAF924FA6}" type="slidenum">
              <a:rPr lang="de-DE" smtClean="0"/>
              <a:t>‹Nr.›</a:t>
            </a:fld>
            <a:endParaRPr lang="de-DE"/>
          </a:p>
        </p:txBody>
      </p:sp>
    </p:spTree>
    <p:extLst>
      <p:ext uri="{BB962C8B-B14F-4D97-AF65-F5344CB8AC3E}">
        <p14:creationId xmlns:p14="http://schemas.microsoft.com/office/powerpoint/2010/main" val="6471837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6707088" cy="706090"/>
          </a:xfrm>
          <a:prstGeom prst="rect">
            <a:avLst/>
          </a:prstGeom>
        </p:spPr>
        <p:txBody>
          <a:bodyPr/>
          <a:lstStyle/>
          <a:p>
            <a:r>
              <a:rPr lang="de-DE" dirty="0"/>
              <a:t/>
            </a:r>
            <a:br>
              <a:rPr lang="de-DE" dirty="0"/>
            </a:br>
            <a:endParaRPr lang="de-DE" dirty="0"/>
          </a:p>
        </p:txBody>
      </p:sp>
      <p:sp>
        <p:nvSpPr>
          <p:cNvPr id="3" name="Inhaltsplatzhalter 2"/>
          <p:cNvSpPr>
            <a:spLocks noGrp="1"/>
          </p:cNvSpPr>
          <p:nvPr>
            <p:ph idx="1"/>
          </p:nvPr>
        </p:nvSpPr>
        <p:spPr/>
        <p:txBody>
          <a:bodyPr/>
          <a:lstStyle/>
          <a:p>
            <a:pPr marL="0" indent="0" algn="ctr">
              <a:buNone/>
            </a:pPr>
            <a:r>
              <a:rPr lang="de-DE" sz="4000" b="1" dirty="0">
                <a:solidFill>
                  <a:srgbClr val="58B4B0"/>
                </a:solidFill>
              </a:rPr>
              <a:t>Gemeinsames Bauen</a:t>
            </a:r>
          </a:p>
          <a:p>
            <a:pPr marL="0" indent="0" algn="ctr">
              <a:buNone/>
            </a:pPr>
            <a:endParaRPr lang="de-DE" sz="4000" b="1" dirty="0">
              <a:solidFill>
                <a:srgbClr val="58B4B0"/>
              </a:solidFill>
            </a:endParaRPr>
          </a:p>
          <a:p>
            <a:pPr marL="0" indent="0" algn="ctr">
              <a:buNone/>
            </a:pPr>
            <a:r>
              <a:rPr lang="de-DE" sz="4000" b="1" dirty="0"/>
              <a:t>Wir machen das selber.</a:t>
            </a:r>
          </a:p>
          <a:p>
            <a:pPr marL="0" indent="0" algn="ctr">
              <a:buNone/>
            </a:pPr>
            <a:r>
              <a:rPr lang="de-DE" sz="4000" b="1" dirty="0"/>
              <a:t>Vom Mieter zum Entwickler</a:t>
            </a:r>
            <a:endParaRPr lang="de-DE" dirty="0"/>
          </a:p>
          <a:p>
            <a:pPr marL="0" indent="0" algn="ctr">
              <a:buNone/>
            </a:pPr>
            <a:r>
              <a:rPr lang="de-DE" dirty="0"/>
              <a:t>Die Wohnungsbaugenossenschaft </a:t>
            </a:r>
          </a:p>
          <a:p>
            <a:pPr marL="0" indent="0" algn="ctr">
              <a:buNone/>
            </a:pPr>
            <a:r>
              <a:rPr lang="de-DE" dirty="0"/>
              <a:t>Schlüsselbund eG aus Hamburg</a:t>
            </a:r>
          </a:p>
          <a:p>
            <a:pPr marL="0" indent="0" algn="ctr">
              <a:buNone/>
            </a:pPr>
            <a:endParaRPr lang="de-DE" dirty="0"/>
          </a:p>
          <a:p>
            <a:pPr marL="0" indent="0" algn="ctr">
              <a:buNone/>
            </a:pPr>
            <a:r>
              <a:rPr lang="de-DE" sz="2000" b="1" dirty="0"/>
              <a:t>Katrin Brandt, STATTBAU HAMBURG GmbH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4"/>
          <p:cNvSpPr txBox="1">
            <a:spLocks noChangeArrowheads="1"/>
          </p:cNvSpPr>
          <p:nvPr/>
        </p:nvSpPr>
        <p:spPr bwMode="auto">
          <a:xfrm>
            <a:off x="323528" y="1052736"/>
            <a:ext cx="902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de-DE" altLang="de-DE" sz="1800" dirty="0">
                <a:solidFill>
                  <a:prstClr val="black"/>
                </a:solidFill>
                <a:cs typeface="Arial" pitchFamily="34" charset="0"/>
              </a:rPr>
              <a:t>Gründung der Schlüsselbund eG am 22.11.2010 (Vorstand und Aufsichtsrat)</a:t>
            </a:r>
          </a:p>
        </p:txBody>
      </p:sp>
      <p:pic>
        <p:nvPicPr>
          <p:cNvPr id="7"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04218"/>
            <a:ext cx="6084887"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2"/>
          <p:cNvSpPr txBox="1">
            <a:spLocks noChangeArrowheads="1"/>
          </p:cNvSpPr>
          <p:nvPr/>
        </p:nvSpPr>
        <p:spPr bwMode="auto">
          <a:xfrm>
            <a:off x="6340733" y="4653136"/>
            <a:ext cx="25922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de-DE" altLang="de-DE" sz="1800" dirty="0">
                <a:solidFill>
                  <a:prstClr val="black"/>
                </a:solidFill>
                <a:cs typeface="Arial" pitchFamily="34" charset="0"/>
              </a:rPr>
              <a:t>Nach der Gründungs-</a:t>
            </a:r>
          </a:p>
          <a:p>
            <a:pPr defTabSz="914400" eaLnBrk="1" fontAlgn="base" hangingPunct="1">
              <a:spcBef>
                <a:spcPct val="0"/>
              </a:spcBef>
              <a:spcAft>
                <a:spcPct val="0"/>
              </a:spcAft>
              <a:buFontTx/>
              <a:buNone/>
            </a:pPr>
            <a:r>
              <a:rPr lang="de-DE" altLang="de-DE" sz="1800" dirty="0" err="1">
                <a:solidFill>
                  <a:prstClr val="black"/>
                </a:solidFill>
                <a:cs typeface="Arial" pitchFamily="34" charset="0"/>
              </a:rPr>
              <a:t>versammlung</a:t>
            </a:r>
            <a:r>
              <a:rPr lang="de-DE" altLang="de-DE" sz="1800" dirty="0">
                <a:solidFill>
                  <a:prstClr val="black"/>
                </a:solidFill>
                <a:cs typeface="Arial" pitchFamily="34" charset="0"/>
              </a:rPr>
              <a:t> vor </a:t>
            </a:r>
          </a:p>
          <a:p>
            <a:pPr defTabSz="914400" eaLnBrk="1" fontAlgn="base" hangingPunct="1">
              <a:spcBef>
                <a:spcPct val="0"/>
              </a:spcBef>
              <a:spcAft>
                <a:spcPct val="0"/>
              </a:spcAft>
              <a:buFontTx/>
              <a:buNone/>
            </a:pPr>
            <a:r>
              <a:rPr lang="de-DE" altLang="de-DE" sz="1800" dirty="0">
                <a:solidFill>
                  <a:prstClr val="black"/>
                </a:solidFill>
                <a:cs typeface="Arial" pitchFamily="34" charset="0"/>
              </a:rPr>
              <a:t>dem Gebäude der Patriotischen Gesellschaft in Hamburg</a:t>
            </a:r>
          </a:p>
        </p:txBody>
      </p:sp>
    </p:spTree>
    <p:extLst>
      <p:ext uri="{BB962C8B-B14F-4D97-AF65-F5344CB8AC3E}">
        <p14:creationId xmlns:p14="http://schemas.microsoft.com/office/powerpoint/2010/main" val="276307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80728"/>
            <a:ext cx="905683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7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470677774"/>
              </p:ext>
            </p:extLst>
          </p:nvPr>
        </p:nvGraphicFramePr>
        <p:xfrm>
          <a:off x="5508104" y="908720"/>
          <a:ext cx="3593207" cy="5472618"/>
        </p:xfrm>
        <a:graphic>
          <a:graphicData uri="http://schemas.openxmlformats.org/drawingml/2006/table">
            <a:tbl>
              <a:tblPr firstRow="1" firstCol="1" lastRow="1" lastCol="1" bandRow="1" bandCol="1">
                <a:tableStyleId>{5C22544A-7EE6-4342-B048-85BDC9FD1C3A}</a:tableStyleId>
              </a:tblPr>
              <a:tblGrid>
                <a:gridCol w="338356">
                  <a:extLst>
                    <a:ext uri="{9D8B030D-6E8A-4147-A177-3AD203B41FA5}">
                      <a16:colId xmlns:a16="http://schemas.microsoft.com/office/drawing/2014/main" xmlns="" val="20000"/>
                    </a:ext>
                  </a:extLst>
                </a:gridCol>
                <a:gridCol w="3254851">
                  <a:extLst>
                    <a:ext uri="{9D8B030D-6E8A-4147-A177-3AD203B41FA5}">
                      <a16:colId xmlns:a16="http://schemas.microsoft.com/office/drawing/2014/main" xmlns="" val="20001"/>
                    </a:ext>
                  </a:extLst>
                </a:gridCol>
              </a:tblGrid>
              <a:tr h="388613">
                <a:tc>
                  <a:txBody>
                    <a:bodyPr/>
                    <a:lstStyle/>
                    <a:p>
                      <a:pPr algn="l">
                        <a:spcAft>
                          <a:spcPts val="0"/>
                        </a:spcAft>
                      </a:pPr>
                      <a:r>
                        <a:rPr lang="de-DE" sz="900" dirty="0">
                          <a:effectLst/>
                        </a:rPr>
                        <a:t> </a:t>
                      </a:r>
                      <a:endParaRPr lang="de-DE" sz="1000" dirty="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Name Organisation</a:t>
                      </a:r>
                      <a:endParaRPr lang="de-DE" sz="1000" dirty="0">
                        <a:solidFill>
                          <a:schemeClr val="tx1"/>
                        </a:solidFill>
                        <a:effectLst/>
                        <a:latin typeface="Times New Roman"/>
                        <a:ea typeface="Times New Roman"/>
                      </a:endParaRPr>
                    </a:p>
                  </a:txBody>
                  <a:tcPr marL="54456" marR="54456" marT="0" marB="0">
                    <a:solidFill>
                      <a:schemeClr val="accent1"/>
                    </a:solidFill>
                  </a:tcPr>
                </a:tc>
                <a:extLst>
                  <a:ext uri="{0D108BD9-81ED-4DB2-BD59-A6C34878D82A}">
                    <a16:rowId xmlns:a16="http://schemas.microsoft.com/office/drawing/2014/main" xmlns="" val="10000"/>
                  </a:ext>
                </a:extLst>
              </a:tr>
              <a:tr h="172096">
                <a:tc>
                  <a:txBody>
                    <a:bodyPr/>
                    <a:lstStyle/>
                    <a:p>
                      <a:pPr algn="l">
                        <a:spcAft>
                          <a:spcPts val="0"/>
                        </a:spcAft>
                      </a:pPr>
                      <a:r>
                        <a:rPr lang="de-DE" sz="900">
                          <a:effectLst/>
                        </a:rPr>
                        <a:t>1</a:t>
                      </a:r>
                      <a:endParaRPr lang="de-DE" sz="1000">
                        <a:effectLst/>
                        <a:latin typeface="Times New Roman"/>
                        <a:ea typeface="Times New Roman"/>
                      </a:endParaRPr>
                    </a:p>
                  </a:txBody>
                  <a:tcPr marL="54456" marR="54456" marT="0" marB="0"/>
                </a:tc>
                <a:tc>
                  <a:txBody>
                    <a:bodyPr/>
                    <a:lstStyle/>
                    <a:p>
                      <a:pPr algn="l">
                        <a:spcAft>
                          <a:spcPts val="0"/>
                        </a:spcAft>
                      </a:pPr>
                      <a:r>
                        <a:rPr lang="de-DE" sz="900" dirty="0" err="1">
                          <a:solidFill>
                            <a:schemeClr val="tx1"/>
                          </a:solidFill>
                          <a:effectLst/>
                        </a:rPr>
                        <a:t>alsterdorf</a:t>
                      </a:r>
                      <a:r>
                        <a:rPr lang="de-DE" sz="900" dirty="0">
                          <a:solidFill>
                            <a:schemeClr val="tx1"/>
                          </a:solidFill>
                          <a:effectLst/>
                        </a:rPr>
                        <a:t> </a:t>
                      </a:r>
                      <a:r>
                        <a:rPr lang="de-DE" sz="900" dirty="0" err="1">
                          <a:solidFill>
                            <a:schemeClr val="tx1"/>
                          </a:solidFill>
                          <a:effectLst/>
                        </a:rPr>
                        <a:t>assistenz</a:t>
                      </a:r>
                      <a:r>
                        <a:rPr lang="de-DE" sz="900" dirty="0">
                          <a:solidFill>
                            <a:schemeClr val="tx1"/>
                          </a:solidFill>
                          <a:effectLst/>
                        </a:rPr>
                        <a:t> </a:t>
                      </a:r>
                      <a:r>
                        <a:rPr lang="de-DE" sz="900" dirty="0" err="1">
                          <a:solidFill>
                            <a:schemeClr val="tx1"/>
                          </a:solidFill>
                          <a:effectLst/>
                        </a:rPr>
                        <a:t>ost</a:t>
                      </a:r>
                      <a:r>
                        <a:rPr lang="de-DE" sz="900" dirty="0">
                          <a:solidFill>
                            <a:schemeClr val="tx1"/>
                          </a:solidFill>
                          <a:effectLst/>
                        </a:rPr>
                        <a:t> gGmbH </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1"/>
                  </a:ext>
                </a:extLst>
              </a:tr>
              <a:tr h="172096">
                <a:tc>
                  <a:txBody>
                    <a:bodyPr/>
                    <a:lstStyle/>
                    <a:p>
                      <a:pPr algn="l">
                        <a:spcAft>
                          <a:spcPts val="0"/>
                        </a:spcAft>
                      </a:pPr>
                      <a:r>
                        <a:rPr lang="de-DE" sz="900">
                          <a:effectLst/>
                        </a:rPr>
                        <a:t>2</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alsterdorf assistenz west gGmbH  </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2"/>
                  </a:ext>
                </a:extLst>
              </a:tr>
              <a:tr h="172096">
                <a:tc>
                  <a:txBody>
                    <a:bodyPr/>
                    <a:lstStyle/>
                    <a:p>
                      <a:pPr algn="l">
                        <a:spcAft>
                          <a:spcPts val="0"/>
                        </a:spcAft>
                      </a:pPr>
                      <a:r>
                        <a:rPr lang="de-DE" sz="900">
                          <a:effectLst/>
                        </a:rPr>
                        <a:t>3</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Das Rauhe Haus</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3"/>
                  </a:ext>
                </a:extLst>
              </a:tr>
              <a:tr h="172096">
                <a:tc>
                  <a:txBody>
                    <a:bodyPr/>
                    <a:lstStyle/>
                    <a:p>
                      <a:pPr algn="l">
                        <a:spcAft>
                          <a:spcPts val="0"/>
                        </a:spcAft>
                      </a:pPr>
                      <a:r>
                        <a:rPr lang="de-DE" sz="900">
                          <a:effectLst/>
                        </a:rPr>
                        <a:t>4</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Der Begleiter e.V.</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4"/>
                  </a:ext>
                </a:extLst>
              </a:tr>
              <a:tr h="172096">
                <a:tc>
                  <a:txBody>
                    <a:bodyPr/>
                    <a:lstStyle/>
                    <a:p>
                      <a:pPr algn="l">
                        <a:spcAft>
                          <a:spcPts val="0"/>
                        </a:spcAft>
                      </a:pPr>
                      <a:r>
                        <a:rPr lang="de-DE" sz="900">
                          <a:effectLst/>
                        </a:rPr>
                        <a:t>5</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Der Hafen-VpH Harburg e.V.</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5"/>
                  </a:ext>
                </a:extLst>
              </a:tr>
              <a:tr h="172096">
                <a:tc>
                  <a:txBody>
                    <a:bodyPr/>
                    <a:lstStyle/>
                    <a:p>
                      <a:pPr algn="l">
                        <a:spcAft>
                          <a:spcPts val="0"/>
                        </a:spcAft>
                      </a:pPr>
                      <a:r>
                        <a:rPr lang="de-DE" sz="900">
                          <a:effectLst/>
                        </a:rPr>
                        <a:t>6</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Die Fähre e.V.</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6"/>
                  </a:ext>
                </a:extLst>
              </a:tr>
              <a:tr h="172096">
                <a:tc>
                  <a:txBody>
                    <a:bodyPr/>
                    <a:lstStyle/>
                    <a:p>
                      <a:pPr algn="l">
                        <a:spcAft>
                          <a:spcPts val="0"/>
                        </a:spcAft>
                      </a:pPr>
                      <a:r>
                        <a:rPr lang="de-DE" sz="900">
                          <a:effectLst/>
                        </a:rPr>
                        <a:t>7</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Hamburger Fürsorgeverein von 1948 e.V.</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7"/>
                  </a:ext>
                </a:extLst>
              </a:tr>
              <a:tr h="210963">
                <a:tc>
                  <a:txBody>
                    <a:bodyPr/>
                    <a:lstStyle/>
                    <a:p>
                      <a:pPr algn="l">
                        <a:spcAft>
                          <a:spcPts val="0"/>
                        </a:spcAft>
                      </a:pPr>
                      <a:r>
                        <a:rPr lang="de-DE" sz="900">
                          <a:effectLst/>
                        </a:rPr>
                        <a:t>8</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Gemeindepsychiatrische Dienste Hamburg-Nordost GmbH</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8"/>
                  </a:ext>
                </a:extLst>
              </a:tr>
              <a:tr h="172096">
                <a:tc>
                  <a:txBody>
                    <a:bodyPr/>
                    <a:lstStyle/>
                    <a:p>
                      <a:pPr algn="l">
                        <a:spcAft>
                          <a:spcPts val="0"/>
                        </a:spcAft>
                      </a:pPr>
                      <a:r>
                        <a:rPr lang="de-DE" sz="900">
                          <a:effectLst/>
                        </a:rPr>
                        <a:t>9</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Gemeindepsychiatrisches Zentrum Eimsbüttel GmbH </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09"/>
                  </a:ext>
                </a:extLst>
              </a:tr>
              <a:tr h="172096">
                <a:tc>
                  <a:txBody>
                    <a:bodyPr/>
                    <a:lstStyle/>
                    <a:p>
                      <a:pPr algn="l">
                        <a:spcAft>
                          <a:spcPts val="0"/>
                        </a:spcAft>
                      </a:pPr>
                      <a:r>
                        <a:rPr lang="de-DE" sz="900">
                          <a:effectLst/>
                        </a:rPr>
                        <a:t>10</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Johann-Wilhelm-Rautenberg-Gesellschaft e.V. </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0"/>
                  </a:ext>
                </a:extLst>
              </a:tr>
              <a:tr h="172096">
                <a:tc>
                  <a:txBody>
                    <a:bodyPr/>
                    <a:lstStyle/>
                    <a:p>
                      <a:pPr algn="l">
                        <a:spcAft>
                          <a:spcPts val="0"/>
                        </a:spcAft>
                      </a:pPr>
                      <a:r>
                        <a:rPr lang="de-DE" sz="900">
                          <a:effectLst/>
                        </a:rPr>
                        <a:t>11</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Jugend hilft Jugend e.V.</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1"/>
                  </a:ext>
                </a:extLst>
              </a:tr>
              <a:tr h="172096">
                <a:tc>
                  <a:txBody>
                    <a:bodyPr/>
                    <a:lstStyle/>
                    <a:p>
                      <a:pPr algn="l">
                        <a:spcAft>
                          <a:spcPts val="0"/>
                        </a:spcAft>
                      </a:pPr>
                      <a:r>
                        <a:rPr lang="de-DE" sz="900">
                          <a:effectLst/>
                        </a:rPr>
                        <a:t>12</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Hölderlin e.V. </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2"/>
                  </a:ext>
                </a:extLst>
              </a:tr>
              <a:tr h="326300">
                <a:tc>
                  <a:txBody>
                    <a:bodyPr/>
                    <a:lstStyle/>
                    <a:p>
                      <a:pPr algn="l">
                        <a:spcAft>
                          <a:spcPts val="0"/>
                        </a:spcAft>
                      </a:pPr>
                      <a:r>
                        <a:rPr lang="de-DE" sz="900">
                          <a:effectLst/>
                        </a:rPr>
                        <a:t>13</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Leben mit Behinderung Sozialeinrichtungen gemeinnützige GmbH </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3"/>
                  </a:ext>
                </a:extLst>
              </a:tr>
              <a:tr h="224414">
                <a:tc>
                  <a:txBody>
                    <a:bodyPr/>
                    <a:lstStyle/>
                    <a:p>
                      <a:pPr algn="l">
                        <a:spcAft>
                          <a:spcPts val="0"/>
                        </a:spcAft>
                      </a:pPr>
                      <a:r>
                        <a:rPr lang="de-DE" sz="900">
                          <a:effectLst/>
                        </a:rPr>
                        <a:t>14</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Lebenshilfe Landesverband Hamburg e.V. </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4"/>
                  </a:ext>
                </a:extLst>
              </a:tr>
              <a:tr h="172096">
                <a:tc>
                  <a:txBody>
                    <a:bodyPr/>
                    <a:lstStyle/>
                    <a:p>
                      <a:pPr algn="l">
                        <a:spcAft>
                          <a:spcPts val="0"/>
                        </a:spcAft>
                      </a:pPr>
                      <a:r>
                        <a:rPr lang="de-DE" sz="900">
                          <a:effectLst/>
                        </a:rPr>
                        <a:t>15</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Nussknacker e.V.</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5"/>
                  </a:ext>
                </a:extLst>
              </a:tr>
              <a:tr h="172096">
                <a:tc>
                  <a:txBody>
                    <a:bodyPr/>
                    <a:lstStyle/>
                    <a:p>
                      <a:pPr algn="l">
                        <a:spcAft>
                          <a:spcPts val="0"/>
                        </a:spcAft>
                      </a:pPr>
                      <a:r>
                        <a:rPr lang="nl-NL" sz="900">
                          <a:effectLst/>
                        </a:rPr>
                        <a:t>16</a:t>
                      </a:r>
                      <a:endParaRPr lang="de-DE" sz="1000">
                        <a:effectLst/>
                        <a:latin typeface="Times New Roman"/>
                        <a:ea typeface="Times New Roman"/>
                      </a:endParaRPr>
                    </a:p>
                  </a:txBody>
                  <a:tcPr marL="54456" marR="54456" marT="0" marB="0"/>
                </a:tc>
                <a:tc>
                  <a:txBody>
                    <a:bodyPr/>
                    <a:lstStyle/>
                    <a:p>
                      <a:pPr algn="l">
                        <a:spcAft>
                          <a:spcPts val="0"/>
                        </a:spcAft>
                      </a:pPr>
                      <a:r>
                        <a:rPr lang="nl-NL" sz="900" dirty="0">
                          <a:solidFill>
                            <a:schemeClr val="tx1"/>
                          </a:solidFill>
                          <a:effectLst/>
                        </a:rPr>
                        <a:t>Op de Wisch e.V.</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6"/>
                  </a:ext>
                </a:extLst>
              </a:tr>
              <a:tr h="172096">
                <a:tc>
                  <a:txBody>
                    <a:bodyPr/>
                    <a:lstStyle/>
                    <a:p>
                      <a:pPr algn="l">
                        <a:spcAft>
                          <a:spcPts val="0"/>
                        </a:spcAft>
                      </a:pPr>
                      <a:r>
                        <a:rPr lang="de-DE" sz="900">
                          <a:effectLst/>
                        </a:rPr>
                        <a:t>17</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Pape 2 e.V. </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7"/>
                  </a:ext>
                </a:extLst>
              </a:tr>
              <a:tr h="172096">
                <a:tc>
                  <a:txBody>
                    <a:bodyPr/>
                    <a:lstStyle/>
                    <a:p>
                      <a:pPr algn="l">
                        <a:spcAft>
                          <a:spcPts val="0"/>
                        </a:spcAft>
                      </a:pPr>
                      <a:r>
                        <a:rPr lang="de-DE" sz="900">
                          <a:effectLst/>
                        </a:rPr>
                        <a:t>18</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Psychosozialer Trägerverein Eppendorf/Eimsbüttel e.V.</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8"/>
                  </a:ext>
                </a:extLst>
              </a:tr>
              <a:tr h="172096">
                <a:tc>
                  <a:txBody>
                    <a:bodyPr/>
                    <a:lstStyle/>
                    <a:p>
                      <a:pPr algn="l">
                        <a:spcAft>
                          <a:spcPts val="0"/>
                        </a:spcAft>
                      </a:pPr>
                      <a:r>
                        <a:rPr lang="de-DE" sz="900">
                          <a:effectLst/>
                        </a:rPr>
                        <a:t>19</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Stiftung Freundeskreis Ochsenzoll</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19"/>
                  </a:ext>
                </a:extLst>
              </a:tr>
              <a:tr h="172096">
                <a:tc>
                  <a:txBody>
                    <a:bodyPr/>
                    <a:lstStyle/>
                    <a:p>
                      <a:pPr algn="l">
                        <a:spcAft>
                          <a:spcPts val="0"/>
                        </a:spcAft>
                      </a:pPr>
                      <a:r>
                        <a:rPr lang="de-DE" sz="900" dirty="0">
                          <a:effectLst/>
                        </a:rPr>
                        <a:t>20</a:t>
                      </a:r>
                      <a:endParaRPr lang="de-DE" sz="1000" dirty="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Verein integratives Wohnen e.V.</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0"/>
                  </a:ext>
                </a:extLst>
              </a:tr>
              <a:tr h="172096">
                <a:tc>
                  <a:txBody>
                    <a:bodyPr/>
                    <a:lstStyle/>
                    <a:p>
                      <a:pPr algn="l">
                        <a:spcAft>
                          <a:spcPts val="0"/>
                        </a:spcAft>
                      </a:pPr>
                      <a:r>
                        <a:rPr lang="de-DE" sz="900">
                          <a:effectLst/>
                        </a:rPr>
                        <a:t>21</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HPL Therapiehilfe Häuser-Projekte-Lebenshilfe gGmbH.</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1"/>
                  </a:ext>
                </a:extLst>
              </a:tr>
              <a:tr h="172096">
                <a:tc>
                  <a:txBody>
                    <a:bodyPr/>
                    <a:lstStyle/>
                    <a:p>
                      <a:pPr algn="l">
                        <a:spcAft>
                          <a:spcPts val="0"/>
                        </a:spcAft>
                      </a:pPr>
                      <a:r>
                        <a:rPr lang="de-DE" sz="900">
                          <a:effectLst/>
                        </a:rPr>
                        <a:t>22</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Vereinigung Integration und Assistenz e.V. (Via e.V.)</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2"/>
                  </a:ext>
                </a:extLst>
              </a:tr>
              <a:tr h="172096">
                <a:tc>
                  <a:txBody>
                    <a:bodyPr/>
                    <a:lstStyle/>
                    <a:p>
                      <a:pPr algn="l">
                        <a:spcAft>
                          <a:spcPts val="0"/>
                        </a:spcAft>
                      </a:pPr>
                      <a:r>
                        <a:rPr lang="de-DE" sz="900">
                          <a:effectLst/>
                        </a:rPr>
                        <a:t>23</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Arbeiter Samariter Bund, Landesverband Hamburg e.V.</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3"/>
                  </a:ext>
                </a:extLst>
              </a:tr>
              <a:tr h="163150">
                <a:tc>
                  <a:txBody>
                    <a:bodyPr/>
                    <a:lstStyle/>
                    <a:p>
                      <a:pPr algn="l">
                        <a:spcAft>
                          <a:spcPts val="0"/>
                        </a:spcAft>
                      </a:pPr>
                      <a:r>
                        <a:rPr lang="de-DE" sz="900">
                          <a:effectLst/>
                        </a:rPr>
                        <a:t>24</a:t>
                      </a:r>
                      <a:endParaRPr lang="de-DE" sz="1000">
                        <a:effectLst/>
                        <a:latin typeface="Times New Roman"/>
                        <a:ea typeface="Times New Roman"/>
                      </a:endParaRPr>
                    </a:p>
                  </a:txBody>
                  <a:tcPr marL="54456" marR="54456" marT="0" marB="0"/>
                </a:tc>
                <a:tc>
                  <a:txBody>
                    <a:bodyPr/>
                    <a:lstStyle/>
                    <a:p>
                      <a:pPr algn="l">
                        <a:spcAft>
                          <a:spcPts val="0"/>
                        </a:spcAft>
                      </a:pPr>
                      <a:r>
                        <a:rPr lang="de-DE" sz="900">
                          <a:solidFill>
                            <a:schemeClr val="tx1"/>
                          </a:solidFill>
                          <a:effectLst/>
                        </a:rPr>
                        <a:t>Martha Stiftung</a:t>
                      </a:r>
                      <a:endParaRPr lang="de-DE" sz="100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4"/>
                  </a:ext>
                </a:extLst>
              </a:tr>
              <a:tr h="172096">
                <a:tc>
                  <a:txBody>
                    <a:bodyPr/>
                    <a:lstStyle/>
                    <a:p>
                      <a:pPr algn="l">
                        <a:spcAft>
                          <a:spcPts val="0"/>
                        </a:spcAft>
                      </a:pPr>
                      <a:r>
                        <a:rPr lang="de-DE" sz="900">
                          <a:effectLst/>
                        </a:rPr>
                        <a:t>25</a:t>
                      </a:r>
                      <a:endParaRPr lang="de-DE" sz="1000">
                        <a:effectLst/>
                        <a:latin typeface="Times New Roman"/>
                        <a:ea typeface="Times New Roman"/>
                      </a:endParaRPr>
                    </a:p>
                  </a:txBody>
                  <a:tcPr marL="54456" marR="54456" marT="0" marB="0"/>
                </a:tc>
                <a:tc>
                  <a:txBody>
                    <a:bodyPr/>
                    <a:lstStyle/>
                    <a:p>
                      <a:pPr algn="l">
                        <a:spcAft>
                          <a:spcPts val="0"/>
                        </a:spcAft>
                      </a:pPr>
                      <a:r>
                        <a:rPr lang="de-DE" sz="900" dirty="0">
                          <a:solidFill>
                            <a:schemeClr val="tx1"/>
                          </a:solidFill>
                          <a:effectLst/>
                        </a:rPr>
                        <a:t>Kirchengemeindeverband </a:t>
                      </a:r>
                      <a:r>
                        <a:rPr lang="de-DE" sz="900" dirty="0" err="1">
                          <a:solidFill>
                            <a:schemeClr val="tx1"/>
                          </a:solidFill>
                          <a:effectLst/>
                        </a:rPr>
                        <a:t>Rahlstedt</a:t>
                      </a:r>
                      <a:endParaRPr lang="de-DE" sz="100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5"/>
                  </a:ext>
                </a:extLst>
              </a:tr>
              <a:tr h="182607">
                <a:tc>
                  <a:txBody>
                    <a:bodyPr/>
                    <a:lstStyle/>
                    <a:p>
                      <a:pPr marL="0" algn="l" defTabSz="457200" rtl="0" eaLnBrk="1" latinLnBrk="0" hangingPunct="1">
                        <a:spcAft>
                          <a:spcPts val="0"/>
                        </a:spcAft>
                      </a:pPr>
                      <a:r>
                        <a:rPr lang="de-DE" sz="900" b="1" kern="1200" dirty="0">
                          <a:solidFill>
                            <a:schemeClr val="bg1"/>
                          </a:solidFill>
                          <a:effectLst/>
                          <a:latin typeface="+mn-lt"/>
                          <a:ea typeface="+mn-ea"/>
                          <a:cs typeface="+mn-cs"/>
                        </a:rPr>
                        <a:t>26</a:t>
                      </a:r>
                    </a:p>
                  </a:txBody>
                  <a:tcPr marL="54456" marR="54456" marT="0" marB="0"/>
                </a:tc>
                <a:tc>
                  <a:txBody>
                    <a:bodyPr/>
                    <a:lstStyle/>
                    <a:p>
                      <a:pPr marL="0" algn="l" defTabSz="457200" rtl="0" eaLnBrk="1" latinLnBrk="0" hangingPunct="1">
                        <a:spcAft>
                          <a:spcPts val="0"/>
                        </a:spcAft>
                      </a:pPr>
                      <a:r>
                        <a:rPr lang="de-DE" sz="900" b="1" kern="1200" dirty="0">
                          <a:solidFill>
                            <a:schemeClr val="tx1"/>
                          </a:solidFill>
                          <a:effectLst/>
                          <a:latin typeface="+mn-lt"/>
                          <a:ea typeface="+mn-ea"/>
                          <a:cs typeface="+mn-cs"/>
                        </a:rPr>
                        <a:t>Pestalozzi-Stiftung Hamburg</a:t>
                      </a:r>
                    </a:p>
                  </a:txBody>
                  <a:tcPr marL="54456" marR="54456" marT="0" marB="0">
                    <a:solidFill>
                      <a:schemeClr val="accent5">
                        <a:lumMod val="40000"/>
                        <a:lumOff val="60000"/>
                      </a:schemeClr>
                    </a:solidFill>
                  </a:tcPr>
                </a:tc>
                <a:extLst>
                  <a:ext uri="{0D108BD9-81ED-4DB2-BD59-A6C34878D82A}">
                    <a16:rowId xmlns:a16="http://schemas.microsoft.com/office/drawing/2014/main" xmlns="" val="10026"/>
                  </a:ext>
                </a:extLst>
              </a:tr>
              <a:tr h="362555">
                <a:tc>
                  <a:txBody>
                    <a:bodyPr/>
                    <a:lstStyle/>
                    <a:p>
                      <a:pPr algn="l">
                        <a:spcAft>
                          <a:spcPts val="0"/>
                        </a:spcAft>
                      </a:pPr>
                      <a:r>
                        <a:rPr lang="de-DE" sz="1000" dirty="0">
                          <a:effectLst/>
                          <a:latin typeface="Times New Roman"/>
                          <a:ea typeface="Times New Roman"/>
                        </a:rPr>
                        <a:t>27</a:t>
                      </a:r>
                    </a:p>
                  </a:txBody>
                  <a:tcPr marL="54456" marR="54456"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err="1">
                          <a:solidFill>
                            <a:schemeClr val="tx1"/>
                          </a:solidFill>
                          <a:effectLst/>
                        </a:rPr>
                        <a:t>gHWV</a:t>
                      </a:r>
                      <a:r>
                        <a:rPr lang="de-DE" sz="1000" dirty="0">
                          <a:solidFill>
                            <a:schemeClr val="tx1"/>
                          </a:solidFill>
                          <a:effectLst/>
                        </a:rPr>
                        <a:t> - Gemeinnützige Hamburger Wohnungs- und Vermietungsgesellschaft mbH</a:t>
                      </a:r>
                      <a:endParaRPr lang="de-DE" sz="1050" dirty="0">
                        <a:solidFill>
                          <a:schemeClr val="tx1"/>
                        </a:solidFill>
                        <a:effectLst/>
                        <a:latin typeface="Times New Roman"/>
                        <a:ea typeface="Times New Roman"/>
                      </a:endParaRPr>
                    </a:p>
                  </a:txBody>
                  <a:tcPr marL="54456" marR="54456" marT="0" marB="0">
                    <a:solidFill>
                      <a:schemeClr val="accent5">
                        <a:lumMod val="40000"/>
                        <a:lumOff val="60000"/>
                      </a:schemeClr>
                    </a:solidFill>
                  </a:tcPr>
                </a:tc>
                <a:extLst>
                  <a:ext uri="{0D108BD9-81ED-4DB2-BD59-A6C34878D82A}">
                    <a16:rowId xmlns:a16="http://schemas.microsoft.com/office/drawing/2014/main" xmlns="" val="10027"/>
                  </a:ext>
                </a:extLst>
              </a:tr>
            </a:tbl>
          </a:graphicData>
        </a:graphic>
      </p:graphicFrame>
      <p:sp>
        <p:nvSpPr>
          <p:cNvPr id="5" name="Textfeld 4"/>
          <p:cNvSpPr txBox="1">
            <a:spLocks noChangeArrowheads="1"/>
          </p:cNvSpPr>
          <p:nvPr/>
        </p:nvSpPr>
        <p:spPr bwMode="auto">
          <a:xfrm>
            <a:off x="233772" y="980728"/>
            <a:ext cx="867645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2400" dirty="0"/>
              <a:t>Mitglieder 2019:</a:t>
            </a:r>
          </a:p>
          <a:p>
            <a:pPr eaLnBrk="1" hangingPunct="1">
              <a:spcBef>
                <a:spcPct val="0"/>
              </a:spcBef>
              <a:buFontTx/>
              <a:buNone/>
            </a:pPr>
            <a:endParaRPr lang="de-DE" altLang="de-DE" sz="2400" dirty="0"/>
          </a:p>
          <a:p>
            <a:pPr eaLnBrk="1" hangingPunct="1">
              <a:spcBef>
                <a:spcPct val="0"/>
              </a:spcBef>
              <a:buFontTx/>
              <a:buNone/>
            </a:pPr>
            <a:r>
              <a:rPr lang="de-DE" altLang="de-DE" sz="2400" dirty="0"/>
              <a:t>27 juristische Personen</a:t>
            </a:r>
          </a:p>
          <a:p>
            <a:pPr eaLnBrk="1" hangingPunct="1">
              <a:spcBef>
                <a:spcPct val="0"/>
              </a:spcBef>
              <a:buFontTx/>
              <a:buNone/>
            </a:pPr>
            <a:endParaRPr lang="de-DE" altLang="de-DE" sz="2400" dirty="0"/>
          </a:p>
          <a:p>
            <a:pPr eaLnBrk="1" hangingPunct="1">
              <a:spcBef>
                <a:spcPct val="0"/>
              </a:spcBef>
              <a:buFontTx/>
              <a:buNone/>
            </a:pPr>
            <a:r>
              <a:rPr lang="de-DE" altLang="de-DE" sz="2400" dirty="0"/>
              <a:t>Träger aus den Bereichen:</a:t>
            </a:r>
          </a:p>
          <a:p>
            <a:pPr eaLnBrk="1" hangingPunct="1">
              <a:spcBef>
                <a:spcPct val="0"/>
              </a:spcBef>
              <a:buFontTx/>
              <a:buNone/>
            </a:pPr>
            <a:r>
              <a:rPr lang="de-DE" altLang="de-DE" sz="2400" dirty="0"/>
              <a:t>Eingliederungshilfe</a:t>
            </a:r>
          </a:p>
          <a:p>
            <a:pPr eaLnBrk="1" hangingPunct="1">
              <a:spcBef>
                <a:spcPct val="0"/>
              </a:spcBef>
              <a:buFontTx/>
              <a:buNone/>
            </a:pPr>
            <a:r>
              <a:rPr lang="de-DE" altLang="de-DE" sz="2400" dirty="0"/>
              <a:t>Behindertenhilfe</a:t>
            </a:r>
          </a:p>
          <a:p>
            <a:pPr eaLnBrk="1" hangingPunct="1">
              <a:spcBef>
                <a:spcPct val="0"/>
              </a:spcBef>
              <a:buFontTx/>
              <a:buNone/>
            </a:pPr>
            <a:r>
              <a:rPr lang="de-DE" altLang="de-DE" sz="2400" dirty="0"/>
              <a:t>Haftentlassenenhilfe</a:t>
            </a:r>
          </a:p>
          <a:p>
            <a:pPr eaLnBrk="1" hangingPunct="1">
              <a:spcBef>
                <a:spcPct val="0"/>
              </a:spcBef>
              <a:buFontTx/>
              <a:buNone/>
            </a:pPr>
            <a:r>
              <a:rPr lang="de-DE" altLang="de-DE" sz="2400" dirty="0"/>
              <a:t>Jugendhilfe</a:t>
            </a:r>
          </a:p>
          <a:p>
            <a:pPr eaLnBrk="1" hangingPunct="1">
              <a:spcBef>
                <a:spcPct val="0"/>
              </a:spcBef>
              <a:buFontTx/>
              <a:buNone/>
            </a:pPr>
            <a:endParaRPr lang="de-DE" altLang="de-DE" sz="2400" dirty="0"/>
          </a:p>
          <a:p>
            <a:pPr eaLnBrk="1" hangingPunct="1">
              <a:spcBef>
                <a:spcPct val="0"/>
              </a:spcBef>
              <a:buFontTx/>
              <a:buNone/>
            </a:pPr>
            <a:r>
              <a:rPr lang="de-DE" altLang="de-DE" sz="2400" dirty="0"/>
              <a:t>5 Einzelmitglieder</a:t>
            </a:r>
          </a:p>
          <a:p>
            <a:pPr eaLnBrk="1" hangingPunct="1">
              <a:spcBef>
                <a:spcPct val="0"/>
              </a:spcBef>
              <a:buFontTx/>
              <a:buNone/>
            </a:pPr>
            <a:endParaRPr lang="de-DE" altLang="de-DE" sz="1800" dirty="0"/>
          </a:p>
          <a:p>
            <a:pPr eaLnBrk="1" hangingPunct="1">
              <a:spcBef>
                <a:spcPct val="0"/>
              </a:spcBef>
              <a:buFontTx/>
              <a:buNone/>
            </a:pPr>
            <a:endParaRPr lang="de-DE" altLang="de-DE" sz="1800" dirty="0"/>
          </a:p>
        </p:txBody>
      </p:sp>
    </p:spTree>
    <p:extLst>
      <p:ext uri="{BB962C8B-B14F-4D97-AF65-F5344CB8AC3E}">
        <p14:creationId xmlns:p14="http://schemas.microsoft.com/office/powerpoint/2010/main" val="28004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Grp="1" noChangeArrowheads="1"/>
          </p:cNvSpPr>
          <p:nvPr>
            <p:ph idx="1"/>
          </p:nvPr>
        </p:nvSpPr>
        <p:spPr bwMode="auto">
          <a:xfrm>
            <a:off x="2997909" y="1412776"/>
            <a:ext cx="583264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a:t>Die Grundidee:</a:t>
            </a:r>
          </a:p>
          <a:p>
            <a:pPr eaLnBrk="1" hangingPunct="1">
              <a:spcBef>
                <a:spcPct val="0"/>
              </a:spcBef>
              <a:buFontTx/>
              <a:buNone/>
            </a:pPr>
            <a:r>
              <a:rPr lang="de-DE" altLang="de-DE" sz="1800" dirty="0"/>
              <a:t>Viele soziale Träger gründen eine Genossenschaft, die Wohnungen baut und diese an Klienten der Träger vermietet. Die Träger beteiligen sich an der eG mit einem Grundbeitrag für den Aufbau der eG</a:t>
            </a:r>
          </a:p>
          <a:p>
            <a:pPr eaLnBrk="1" hangingPunct="1">
              <a:spcBef>
                <a:spcPct val="0"/>
              </a:spcBef>
              <a:buFontTx/>
              <a:buNone/>
            </a:pPr>
            <a:endParaRPr lang="de-DE" altLang="de-DE" sz="1800" dirty="0"/>
          </a:p>
          <a:p>
            <a:pPr eaLnBrk="1" hangingPunct="1">
              <a:spcBef>
                <a:spcPct val="0"/>
              </a:spcBef>
              <a:buFontTx/>
              <a:buNone/>
            </a:pPr>
            <a:r>
              <a:rPr lang="de-DE" altLang="de-DE" sz="1800" dirty="0"/>
              <a:t>Die sozialen Träger, die Klienten für die Wohnungen vorschlagen dürfen, müssen weitere Anteile zeichnen, damit die eG das geforderte Eigengeld im Rahmen der Finanzierung eines Bauvorhabens einbringen kann. (ursprünglich waren ca. 700,--€/qm Wohnfläche vorgesehen) </a:t>
            </a:r>
          </a:p>
          <a:p>
            <a:pPr eaLnBrk="1" hangingPunct="1">
              <a:spcBef>
                <a:spcPct val="0"/>
              </a:spcBef>
              <a:buFontTx/>
              <a:buNone/>
            </a:pPr>
            <a:endParaRPr lang="de-DE" altLang="de-DE" sz="1800" dirty="0"/>
          </a:p>
          <a:p>
            <a:pPr eaLnBrk="1" hangingPunct="1">
              <a:spcBef>
                <a:spcPct val="0"/>
              </a:spcBef>
              <a:buFontTx/>
              <a:buNone/>
            </a:pPr>
            <a:r>
              <a:rPr lang="de-DE" altLang="de-DE" sz="1800" dirty="0"/>
              <a:t>Träger schließen Betreuungsverhältnisse mit den Klienten ab. Die eG macht die Mietverträge. </a:t>
            </a:r>
          </a:p>
          <a:p>
            <a:pPr eaLnBrk="1" hangingPunct="1">
              <a:spcBef>
                <a:spcPct val="0"/>
              </a:spcBef>
              <a:buFontTx/>
              <a:buNone/>
            </a:pPr>
            <a:r>
              <a:rPr lang="de-DE" altLang="de-DE" sz="1800" dirty="0"/>
              <a:t>Wenn ein Klient den Betreuungsvertrag kündigt, bleibt der Mietvertrag bestehen!!!  </a:t>
            </a:r>
          </a:p>
        </p:txBody>
      </p:sp>
      <p:pic>
        <p:nvPicPr>
          <p:cNvPr id="5"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73173"/>
            <a:ext cx="2967821"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EEE3E787-ED75-49E9-9997-6437C6655D2B}"/>
              </a:ext>
            </a:extLst>
          </p:cNvPr>
          <p:cNvSpPr>
            <a:spLocks noGrp="1"/>
          </p:cNvSpPr>
          <p:nvPr>
            <p:ph idx="1"/>
          </p:nvPr>
        </p:nvSpPr>
        <p:spPr>
          <a:xfrm>
            <a:off x="323528" y="937418"/>
            <a:ext cx="8712968" cy="5299894"/>
          </a:xfrm>
        </p:spPr>
        <p:txBody>
          <a:bodyPr/>
          <a:lstStyle/>
          <a:p>
            <a:pPr marL="0" indent="0">
              <a:buNone/>
            </a:pPr>
            <a:r>
              <a:rPr lang="de-DE" b="1" dirty="0"/>
              <a:t>Rechtsform Genossenschaft</a:t>
            </a:r>
            <a:endParaRPr lang="de-DE" sz="2400" b="1" dirty="0"/>
          </a:p>
          <a:p>
            <a:pPr>
              <a:buFontTx/>
              <a:buChar char="-"/>
            </a:pPr>
            <a:r>
              <a:rPr lang="de-DE" sz="2600" dirty="0"/>
              <a:t>Gemeinnützige Genossenschaft ( -&gt; Spendenmöglichkeit)</a:t>
            </a:r>
          </a:p>
          <a:p>
            <a:pPr>
              <a:buFontTx/>
              <a:buChar char="-"/>
            </a:pPr>
            <a:r>
              <a:rPr lang="de-DE" sz="2600" dirty="0"/>
              <a:t>Geringes Eintrittsgeld für Gründungsmitglieder</a:t>
            </a:r>
          </a:p>
          <a:p>
            <a:pPr>
              <a:buFontTx/>
              <a:buChar char="-"/>
            </a:pPr>
            <a:r>
              <a:rPr lang="de-DE" sz="2600" dirty="0"/>
              <a:t>Höheres Eigengeld, wenn Einzelprojekt gebaut wird (Belegrecht)</a:t>
            </a:r>
          </a:p>
          <a:p>
            <a:pPr>
              <a:buFontTx/>
              <a:buChar char="-"/>
            </a:pPr>
            <a:r>
              <a:rPr lang="de-DE" sz="2600" dirty="0"/>
              <a:t>Beteiligung der Träger / Belegung für einzelne Bauvorhaben</a:t>
            </a:r>
          </a:p>
          <a:p>
            <a:pPr>
              <a:buFontTx/>
              <a:buChar char="-"/>
            </a:pPr>
            <a:r>
              <a:rPr lang="de-DE" sz="2600" dirty="0"/>
              <a:t>Basisdemokratische Struktur möglich</a:t>
            </a:r>
          </a:p>
          <a:p>
            <a:pPr>
              <a:buFontTx/>
              <a:buChar char="-"/>
            </a:pPr>
            <a:r>
              <a:rPr lang="de-DE" sz="2600" dirty="0"/>
              <a:t>Investierende Mitglieder möglich (beschränktes Stimmrecht)</a:t>
            </a:r>
          </a:p>
          <a:p>
            <a:pPr>
              <a:buFontTx/>
              <a:buChar char="-"/>
            </a:pPr>
            <a:r>
              <a:rPr lang="de-DE" sz="2600" dirty="0"/>
              <a:t>Aufsicht durch gesetzliche Pflichtprüfung (Sicherstellung „Seriosität)</a:t>
            </a:r>
          </a:p>
          <a:p>
            <a:pPr>
              <a:buFontTx/>
              <a:buChar char="-"/>
            </a:pPr>
            <a:r>
              <a:rPr lang="de-DE" sz="2600" dirty="0"/>
              <a:t>„schlanke Verwaltung“  durch externe Dienstleister</a:t>
            </a:r>
          </a:p>
          <a:p>
            <a:pPr>
              <a:buFontTx/>
              <a:buChar char="-"/>
            </a:pPr>
            <a:endParaRPr lang="de-DE" dirty="0"/>
          </a:p>
        </p:txBody>
      </p:sp>
    </p:spTree>
    <p:extLst>
      <p:ext uri="{BB962C8B-B14F-4D97-AF65-F5344CB8AC3E}">
        <p14:creationId xmlns:p14="http://schemas.microsoft.com/office/powerpoint/2010/main" val="11402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C56C5CE3-5F50-4C74-8D75-FE474E84960E}"/>
              </a:ext>
            </a:extLst>
          </p:cNvPr>
          <p:cNvSpPr>
            <a:spLocks noGrp="1"/>
          </p:cNvSpPr>
          <p:nvPr>
            <p:ph idx="1"/>
          </p:nvPr>
        </p:nvSpPr>
        <p:spPr>
          <a:xfrm>
            <a:off x="457200" y="1052736"/>
            <a:ext cx="3322712" cy="4983163"/>
          </a:xfrm>
          <a:solidFill>
            <a:schemeClr val="accent6">
              <a:lumMod val="40000"/>
              <a:lumOff val="60000"/>
            </a:schemeClr>
          </a:solidFill>
        </p:spPr>
        <p:txBody>
          <a:bodyPr/>
          <a:lstStyle/>
          <a:p>
            <a:pPr marL="0" indent="0">
              <a:buNone/>
            </a:pPr>
            <a:r>
              <a:rPr lang="de-DE" sz="2400" b="1" dirty="0"/>
              <a:t>Generalversammlung</a:t>
            </a:r>
          </a:p>
          <a:p>
            <a:pPr marL="0" indent="0">
              <a:buNone/>
            </a:pPr>
            <a:endParaRPr lang="de-DE" sz="1800" dirty="0"/>
          </a:p>
          <a:p>
            <a:pPr marL="0" indent="0">
              <a:buNone/>
            </a:pPr>
            <a:r>
              <a:rPr lang="de-DE" sz="1800" dirty="0"/>
              <a:t>Alle Genossenschaftsmitglieder sind mit 1 Stimme stimmberechtigt</a:t>
            </a:r>
          </a:p>
          <a:p>
            <a:pPr marL="0" indent="0">
              <a:buNone/>
            </a:pPr>
            <a:endParaRPr lang="de-DE" sz="1800" dirty="0"/>
          </a:p>
          <a:p>
            <a:pPr marL="0" indent="0">
              <a:buNone/>
            </a:pPr>
            <a:r>
              <a:rPr lang="de-DE" sz="1800" dirty="0"/>
              <a:t>Entscheidungen über:</a:t>
            </a:r>
          </a:p>
          <a:p>
            <a:r>
              <a:rPr lang="de-DE" sz="1800" dirty="0"/>
              <a:t>Feststellung Jahresabschluss </a:t>
            </a:r>
          </a:p>
          <a:p>
            <a:r>
              <a:rPr lang="de-DE" sz="1800" dirty="0"/>
              <a:t>Verwendung Jahresüberschusses /Deckung eines Jahresfehlbetrags </a:t>
            </a:r>
          </a:p>
          <a:p>
            <a:r>
              <a:rPr lang="de-DE" sz="1800" dirty="0"/>
              <a:t>die Entlastung des Vorstands und des Aufsichtsrats</a:t>
            </a:r>
          </a:p>
          <a:p>
            <a:pPr marL="0" indent="0">
              <a:buNone/>
            </a:pPr>
            <a:r>
              <a:rPr lang="de-DE" sz="1800" dirty="0"/>
              <a:t>Wählt:</a:t>
            </a:r>
          </a:p>
          <a:p>
            <a:pPr marL="0" indent="0">
              <a:buNone/>
            </a:pPr>
            <a:r>
              <a:rPr lang="de-DE" sz="1800" dirty="0"/>
              <a:t>Aufsichtsrat</a:t>
            </a:r>
          </a:p>
        </p:txBody>
      </p:sp>
      <p:sp>
        <p:nvSpPr>
          <p:cNvPr id="3" name="Inhaltsplatzhalter 1">
            <a:extLst>
              <a:ext uri="{FF2B5EF4-FFF2-40B4-BE49-F238E27FC236}">
                <a16:creationId xmlns:a16="http://schemas.microsoft.com/office/drawing/2014/main" xmlns="" id="{189AC54E-0BFE-4C4B-B798-9763A6A42408}"/>
              </a:ext>
            </a:extLst>
          </p:cNvPr>
          <p:cNvSpPr txBox="1">
            <a:spLocks/>
          </p:cNvSpPr>
          <p:nvPr/>
        </p:nvSpPr>
        <p:spPr>
          <a:xfrm>
            <a:off x="5292080" y="1052736"/>
            <a:ext cx="3322712" cy="4983163"/>
          </a:xfrm>
          <a:prstGeom prst="rect">
            <a:avLst/>
          </a:prstGeom>
          <a:solidFill>
            <a:schemeClr val="accent4">
              <a:lumMod val="40000"/>
              <a:lumOff val="60000"/>
            </a:schemeClr>
          </a:solidFill>
        </p:spPr>
        <p:txBody>
          <a:bodyPr vert="horz"/>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b="1" dirty="0"/>
              <a:t>Verbandsbeirat</a:t>
            </a:r>
          </a:p>
          <a:p>
            <a:pPr marL="0" indent="0">
              <a:buFont typeface="Arial"/>
              <a:buNone/>
            </a:pPr>
            <a:endParaRPr lang="de-DE" sz="1800" dirty="0"/>
          </a:p>
          <a:p>
            <a:pPr marL="0" indent="0">
              <a:buFont typeface="Arial"/>
              <a:buNone/>
            </a:pPr>
            <a:r>
              <a:rPr lang="de-DE" sz="1800" dirty="0"/>
              <a:t>Nur juristische Personen (Träger) sind mit 1 Stimme stimmberechtigt</a:t>
            </a:r>
          </a:p>
          <a:p>
            <a:pPr marL="0" indent="0">
              <a:buFont typeface="Arial"/>
              <a:buNone/>
            </a:pPr>
            <a:endParaRPr lang="de-DE" sz="1800" dirty="0"/>
          </a:p>
          <a:p>
            <a:pPr marL="0" indent="0">
              <a:buFont typeface="Arial"/>
              <a:buNone/>
            </a:pPr>
            <a:r>
              <a:rPr lang="de-DE" sz="1800" dirty="0"/>
              <a:t>Entscheidungen über:</a:t>
            </a:r>
          </a:p>
          <a:p>
            <a:r>
              <a:rPr lang="de-DE" sz="1800" dirty="0"/>
              <a:t>Ausgaben über 20.000,- €</a:t>
            </a:r>
          </a:p>
          <a:p>
            <a:r>
              <a:rPr lang="de-DE" sz="1800" dirty="0"/>
              <a:t>Aufnahme von soz. Organisationen in Genossenschaft und Verbandsbeirat</a:t>
            </a:r>
          </a:p>
          <a:p>
            <a:pPr marL="0" indent="0">
              <a:buFont typeface="Arial"/>
              <a:buNone/>
            </a:pPr>
            <a:endParaRPr lang="de-DE" sz="1800" dirty="0"/>
          </a:p>
          <a:p>
            <a:pPr marL="0" indent="0">
              <a:buFont typeface="Arial"/>
              <a:buNone/>
            </a:pPr>
            <a:r>
              <a:rPr lang="de-DE" sz="1800" dirty="0"/>
              <a:t>Wählt:</a:t>
            </a:r>
          </a:p>
          <a:p>
            <a:pPr marL="0" indent="0">
              <a:buFont typeface="Arial"/>
              <a:buNone/>
            </a:pPr>
            <a:r>
              <a:rPr lang="de-DE" sz="1800" dirty="0"/>
              <a:t>Vorstand</a:t>
            </a:r>
          </a:p>
        </p:txBody>
      </p:sp>
    </p:spTree>
    <p:extLst>
      <p:ext uri="{BB962C8B-B14F-4D97-AF65-F5344CB8AC3E}">
        <p14:creationId xmlns:p14="http://schemas.microsoft.com/office/powerpoint/2010/main" val="258540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72" y="1437190"/>
            <a:ext cx="8632800" cy="437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59532" y="975525"/>
            <a:ext cx="6984776" cy="461665"/>
          </a:xfrm>
          <a:prstGeom prst="rect">
            <a:avLst/>
          </a:prstGeom>
          <a:noFill/>
        </p:spPr>
        <p:txBody>
          <a:bodyPr wrap="square" rtlCol="0">
            <a:spAutoFit/>
          </a:bodyPr>
          <a:lstStyle/>
          <a:p>
            <a:r>
              <a:rPr lang="de-DE" sz="2400" b="1" dirty="0"/>
              <a:t>Strukturmodell der Schlüsselbund eG</a:t>
            </a:r>
          </a:p>
        </p:txBody>
      </p:sp>
      <p:sp>
        <p:nvSpPr>
          <p:cNvPr id="2" name="Rechteck 1">
            <a:extLst>
              <a:ext uri="{FF2B5EF4-FFF2-40B4-BE49-F238E27FC236}">
                <a16:creationId xmlns:a16="http://schemas.microsoft.com/office/drawing/2014/main" xmlns="" id="{65A73F4A-E79E-43C6-B2FB-5F71DA938ED8}"/>
              </a:ext>
            </a:extLst>
          </p:cNvPr>
          <p:cNvSpPr/>
          <p:nvPr/>
        </p:nvSpPr>
        <p:spPr>
          <a:xfrm>
            <a:off x="366718" y="1873540"/>
            <a:ext cx="2981146" cy="331324"/>
          </a:xfrm>
          <a:prstGeom prst="rect">
            <a:avLst/>
          </a:prstGeom>
          <a:solidFill>
            <a:schemeClr val="accent6">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xmlns="" id="{4370CEF6-B9A7-47E7-9C80-C8B2F40CA62C}"/>
              </a:ext>
            </a:extLst>
          </p:cNvPr>
          <p:cNvSpPr/>
          <p:nvPr/>
        </p:nvSpPr>
        <p:spPr>
          <a:xfrm>
            <a:off x="4860032" y="4725144"/>
            <a:ext cx="3024336" cy="1008112"/>
          </a:xfrm>
          <a:prstGeom prst="rect">
            <a:avLst/>
          </a:prstGeom>
          <a:solidFill>
            <a:schemeClr val="accent4">
              <a:lumMod val="75000"/>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a:spLocks noChangeArrowheads="1"/>
          </p:cNvSpPr>
          <p:nvPr/>
        </p:nvSpPr>
        <p:spPr bwMode="auto">
          <a:xfrm>
            <a:off x="251520" y="1700808"/>
            <a:ext cx="572698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a:t>2011: Eintragung der Genossenschaft ins Genossen-</a:t>
            </a:r>
            <a:r>
              <a:rPr lang="de-DE" altLang="de-DE" sz="1800" dirty="0" err="1"/>
              <a:t>schaftsregister</a:t>
            </a:r>
            <a:r>
              <a:rPr lang="de-DE" altLang="de-DE" sz="1800" dirty="0"/>
              <a:t> und Anerkennung der Gemeinnützigkeit</a:t>
            </a:r>
          </a:p>
          <a:p>
            <a:pPr eaLnBrk="1" hangingPunct="1">
              <a:spcBef>
                <a:spcPct val="0"/>
              </a:spcBef>
              <a:buFontTx/>
              <a:buNone/>
            </a:pPr>
            <a:endParaRPr lang="de-DE" altLang="de-DE" sz="1800" dirty="0"/>
          </a:p>
          <a:p>
            <a:pPr eaLnBrk="1" hangingPunct="1">
              <a:spcBef>
                <a:spcPct val="0"/>
              </a:spcBef>
              <a:buFontTx/>
              <a:buNone/>
            </a:pPr>
            <a:r>
              <a:rPr lang="de-DE" altLang="de-DE" sz="1800" dirty="0"/>
              <a:t>2011-2014: Interne und externe Diskussionen, u.a. mit Baubehörde über neues Förderprogramm (FR Besondere Wohnformen) und dem Liegenschaftsamt über die Grundstücksvergaben</a:t>
            </a:r>
          </a:p>
          <a:p>
            <a:pPr eaLnBrk="1" hangingPunct="1">
              <a:spcBef>
                <a:spcPct val="0"/>
              </a:spcBef>
              <a:buFontTx/>
              <a:buNone/>
            </a:pPr>
            <a:endParaRPr lang="de-DE" altLang="de-DE" sz="1800" dirty="0"/>
          </a:p>
          <a:p>
            <a:pPr eaLnBrk="1" hangingPunct="1">
              <a:spcBef>
                <a:spcPct val="0"/>
              </a:spcBef>
              <a:buFontTx/>
              <a:buNone/>
            </a:pPr>
            <a:r>
              <a:rPr lang="de-DE" altLang="de-DE" sz="1800" dirty="0"/>
              <a:t>2015: Disposition von 2 Grundstücken in der Direktvergabe </a:t>
            </a:r>
          </a:p>
          <a:p>
            <a:pPr eaLnBrk="1" hangingPunct="1">
              <a:spcBef>
                <a:spcPct val="0"/>
              </a:spcBef>
              <a:buFontTx/>
              <a:buNone/>
            </a:pPr>
            <a:r>
              <a:rPr lang="de-DE" altLang="de-DE" sz="1800" dirty="0"/>
              <a:t>an Schlüsselbund</a:t>
            </a:r>
          </a:p>
          <a:p>
            <a:pPr eaLnBrk="1" hangingPunct="1">
              <a:spcBef>
                <a:spcPct val="0"/>
              </a:spcBef>
              <a:buFontTx/>
              <a:buNone/>
            </a:pPr>
            <a:endParaRPr lang="de-DE" altLang="de-DE" sz="1800" dirty="0"/>
          </a:p>
          <a:p>
            <a:pPr eaLnBrk="1" hangingPunct="1">
              <a:spcBef>
                <a:spcPct val="0"/>
              </a:spcBef>
              <a:buFontTx/>
              <a:buNone/>
            </a:pPr>
            <a:r>
              <a:rPr lang="de-DE" altLang="de-DE" sz="1800" dirty="0"/>
              <a:t>10/2016: </a:t>
            </a:r>
            <a:r>
              <a:rPr lang="de-DE" altLang="de-DE" sz="1800" dirty="0" err="1"/>
              <a:t>Anhandgabe</a:t>
            </a:r>
            <a:r>
              <a:rPr lang="de-DE" altLang="de-DE" sz="1800" dirty="0"/>
              <a:t> der beiden Grundstücke für 24 + 30 Wohnungen im Neubau </a:t>
            </a:r>
          </a:p>
          <a:p>
            <a:pPr eaLnBrk="1" hangingPunct="1">
              <a:spcBef>
                <a:spcPct val="0"/>
              </a:spcBef>
              <a:buFontTx/>
              <a:buNone/>
            </a:pPr>
            <a:endParaRPr lang="de-DE" altLang="de-DE" sz="1800" dirty="0"/>
          </a:p>
          <a:p>
            <a:pPr eaLnBrk="1" hangingPunct="1">
              <a:spcBef>
                <a:spcPct val="0"/>
              </a:spcBef>
              <a:buFontTx/>
              <a:buNone/>
            </a:pPr>
            <a:r>
              <a:rPr lang="de-DE" altLang="de-DE" sz="1800" dirty="0"/>
              <a:t>2017: Beginn der Planung, Fertigstellung </a:t>
            </a:r>
            <a:r>
              <a:rPr lang="de-DE" altLang="de-DE" sz="1800" dirty="0" err="1"/>
              <a:t>vorauss</a:t>
            </a:r>
            <a:r>
              <a:rPr lang="de-DE" altLang="de-DE" sz="1800" dirty="0"/>
              <a:t>. Ende 		   2020</a:t>
            </a:r>
          </a:p>
          <a:p>
            <a:pPr eaLnBrk="1" hangingPunct="1">
              <a:spcBef>
                <a:spcPct val="0"/>
              </a:spcBef>
              <a:buFontTx/>
              <a:buNone/>
            </a:pPr>
            <a:r>
              <a:rPr lang="de-DE" altLang="de-DE" sz="1800" dirty="0"/>
              <a:t> </a:t>
            </a:r>
          </a:p>
        </p:txBody>
      </p:sp>
      <p:pic>
        <p:nvPicPr>
          <p:cNvPr id="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9590" y="1700808"/>
            <a:ext cx="2165603" cy="459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5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691284"/>
            <a:ext cx="7956376" cy="513580"/>
          </a:xfrm>
        </p:spPr>
        <p:txBody>
          <a:bodyPr/>
          <a:lstStyle/>
          <a:p>
            <a:pPr marL="0" indent="0">
              <a:buNone/>
            </a:pPr>
            <a:r>
              <a:rPr lang="de-DE" dirty="0"/>
              <a:t>Wilhelm-Osterhold-Stieg</a:t>
            </a:r>
          </a:p>
          <a:p>
            <a:pPr marL="0" indent="0">
              <a:buNone/>
            </a:pPr>
            <a:endParaRPr lang="de-DE" dirty="0"/>
          </a:p>
          <a:p>
            <a:pPr marL="0" indent="0">
              <a:buNone/>
            </a:pPr>
            <a:r>
              <a:rPr lang="de-DE" dirty="0"/>
              <a:t>30 WE</a:t>
            </a:r>
          </a:p>
          <a:p>
            <a:pPr marL="0" indent="0">
              <a:buNone/>
            </a:pPr>
            <a:r>
              <a:rPr lang="de-DE" dirty="0"/>
              <a:t>1 Gem.-Raum</a:t>
            </a:r>
          </a:p>
        </p:txBody>
      </p:sp>
      <p:pic>
        <p:nvPicPr>
          <p:cNvPr id="2" name="Grafik 1">
            <a:extLst>
              <a:ext uri="{FF2B5EF4-FFF2-40B4-BE49-F238E27FC236}">
                <a16:creationId xmlns:a16="http://schemas.microsoft.com/office/drawing/2014/main" xmlns="" id="{66C207C2-B3D3-4431-8FC6-D94833561CEF}"/>
              </a:ext>
            </a:extLst>
          </p:cNvPr>
          <p:cNvPicPr>
            <a:picLocks noChangeAspect="1"/>
          </p:cNvPicPr>
          <p:nvPr/>
        </p:nvPicPr>
        <p:blipFill>
          <a:blip r:embed="rId2"/>
          <a:stretch>
            <a:fillRect/>
          </a:stretch>
        </p:blipFill>
        <p:spPr>
          <a:xfrm>
            <a:off x="3715775" y="980728"/>
            <a:ext cx="5353290" cy="5328592"/>
          </a:xfrm>
          <a:prstGeom prst="rect">
            <a:avLst/>
          </a:prstGeom>
        </p:spPr>
      </p:pic>
      <p:pic>
        <p:nvPicPr>
          <p:cNvPr id="6" name="Grafik 5">
            <a:extLst>
              <a:ext uri="{FF2B5EF4-FFF2-40B4-BE49-F238E27FC236}">
                <a16:creationId xmlns:a16="http://schemas.microsoft.com/office/drawing/2014/main" xmlns="" id="{894A5C60-484C-4692-B504-FB02C89B2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80" y="3288632"/>
            <a:ext cx="2989952" cy="2878997"/>
          </a:xfrm>
          <a:prstGeom prst="snip2DiagRect">
            <a:avLst>
              <a:gd name="adj1" fmla="val 2543"/>
              <a:gd name="adj2" fmla="val 24393"/>
            </a:avLst>
          </a:prstGeom>
        </p:spPr>
      </p:pic>
      <p:sp>
        <p:nvSpPr>
          <p:cNvPr id="7" name="Stern: 5 Zacken 6">
            <a:extLst>
              <a:ext uri="{FF2B5EF4-FFF2-40B4-BE49-F238E27FC236}">
                <a16:creationId xmlns:a16="http://schemas.microsoft.com/office/drawing/2014/main" xmlns="" id="{AA8A83D5-69C3-426C-8534-21776E0A64D1}"/>
              </a:ext>
            </a:extLst>
          </p:cNvPr>
          <p:cNvSpPr/>
          <p:nvPr/>
        </p:nvSpPr>
        <p:spPr>
          <a:xfrm>
            <a:off x="2627784" y="5296762"/>
            <a:ext cx="216024" cy="216024"/>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049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691284"/>
            <a:ext cx="7956376" cy="513580"/>
          </a:xfrm>
        </p:spPr>
        <p:txBody>
          <a:bodyPr/>
          <a:lstStyle/>
          <a:p>
            <a:pPr marL="0" indent="0">
              <a:buNone/>
            </a:pPr>
            <a:r>
              <a:rPr lang="de-DE" dirty="0"/>
              <a:t>Wilhelm-Osterhold-Stieg</a:t>
            </a:r>
          </a:p>
          <a:p>
            <a:pPr marL="0" indent="0">
              <a:buNone/>
            </a:pPr>
            <a:endParaRPr lang="de-DE" dirty="0"/>
          </a:p>
        </p:txBody>
      </p:sp>
      <p:pic>
        <p:nvPicPr>
          <p:cNvPr id="2" name="Grafik 1">
            <a:extLst>
              <a:ext uri="{FF2B5EF4-FFF2-40B4-BE49-F238E27FC236}">
                <a16:creationId xmlns:a16="http://schemas.microsoft.com/office/drawing/2014/main" xmlns="" id="{C56C7D93-5136-4A18-9549-9D73617EC2CF}"/>
              </a:ext>
            </a:extLst>
          </p:cNvPr>
          <p:cNvPicPr>
            <a:picLocks noChangeAspect="1"/>
          </p:cNvPicPr>
          <p:nvPr/>
        </p:nvPicPr>
        <p:blipFill>
          <a:blip r:embed="rId2"/>
          <a:stretch>
            <a:fillRect/>
          </a:stretch>
        </p:blipFill>
        <p:spPr>
          <a:xfrm rot="5400000">
            <a:off x="4148293" y="1397712"/>
            <a:ext cx="5298043" cy="4419343"/>
          </a:xfrm>
          <a:prstGeom prst="rect">
            <a:avLst/>
          </a:prstGeom>
        </p:spPr>
      </p:pic>
    </p:spTree>
    <p:extLst>
      <p:ext uri="{BB962C8B-B14F-4D97-AF65-F5344CB8AC3E}">
        <p14:creationId xmlns:p14="http://schemas.microsoft.com/office/powerpoint/2010/main" val="296914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24E01AC-E54B-40BF-9229-DE5786D911DC}"/>
              </a:ext>
            </a:extLst>
          </p:cNvPr>
          <p:cNvSpPr>
            <a:spLocks noGrp="1"/>
          </p:cNvSpPr>
          <p:nvPr>
            <p:ph idx="1"/>
          </p:nvPr>
        </p:nvSpPr>
        <p:spPr/>
        <p:txBody>
          <a:bodyPr/>
          <a:lstStyle/>
          <a:p>
            <a:pPr marL="0" indent="0">
              <a:buNone/>
            </a:pPr>
            <a:r>
              <a:rPr lang="de-DE" sz="3200" b="1" dirty="0"/>
              <a:t>Aktuelle Situation:</a:t>
            </a:r>
          </a:p>
          <a:p>
            <a:pPr marL="0" indent="0">
              <a:buNone/>
            </a:pPr>
            <a:r>
              <a:rPr lang="de-DE" sz="3200" b="1" dirty="0"/>
              <a:t>Wie kommen Klienten von Träger aktuell an Wohnraum?</a:t>
            </a:r>
          </a:p>
        </p:txBody>
      </p:sp>
    </p:spTree>
    <p:extLst>
      <p:ext uri="{BB962C8B-B14F-4D97-AF65-F5344CB8AC3E}">
        <p14:creationId xmlns:p14="http://schemas.microsoft.com/office/powerpoint/2010/main" val="70098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691284"/>
            <a:ext cx="7956376" cy="513580"/>
          </a:xfrm>
        </p:spPr>
        <p:txBody>
          <a:bodyPr/>
          <a:lstStyle/>
          <a:p>
            <a:pPr marL="0" indent="0">
              <a:buNone/>
            </a:pPr>
            <a:r>
              <a:rPr lang="de-DE" dirty="0"/>
              <a:t>Osdorfer Landstraße</a:t>
            </a:r>
          </a:p>
          <a:p>
            <a:pPr marL="0" indent="0">
              <a:buNone/>
            </a:pPr>
            <a:endParaRPr lang="de-DE" dirty="0"/>
          </a:p>
          <a:p>
            <a:pPr marL="0" indent="0">
              <a:buNone/>
            </a:pPr>
            <a:r>
              <a:rPr lang="de-DE" dirty="0"/>
              <a:t>27 WE</a:t>
            </a:r>
          </a:p>
          <a:p>
            <a:pPr marL="0" indent="0">
              <a:buNone/>
            </a:pPr>
            <a:r>
              <a:rPr lang="de-DE" dirty="0"/>
              <a:t>1 Gem.-Raum</a:t>
            </a:r>
          </a:p>
        </p:txBody>
      </p:sp>
      <p:pic>
        <p:nvPicPr>
          <p:cNvPr id="2" name="Grafik 1">
            <a:extLst>
              <a:ext uri="{FF2B5EF4-FFF2-40B4-BE49-F238E27FC236}">
                <a16:creationId xmlns:a16="http://schemas.microsoft.com/office/drawing/2014/main" xmlns="" id="{3346E673-28F7-4F10-9B32-EA298851716D}"/>
              </a:ext>
            </a:extLst>
          </p:cNvPr>
          <p:cNvPicPr>
            <a:picLocks noChangeAspect="1"/>
          </p:cNvPicPr>
          <p:nvPr/>
        </p:nvPicPr>
        <p:blipFill>
          <a:blip r:embed="rId2"/>
          <a:stretch>
            <a:fillRect/>
          </a:stretch>
        </p:blipFill>
        <p:spPr>
          <a:xfrm>
            <a:off x="3779912" y="994420"/>
            <a:ext cx="5256123" cy="5305246"/>
          </a:xfrm>
          <a:prstGeom prst="rect">
            <a:avLst/>
          </a:prstGeom>
        </p:spPr>
      </p:pic>
      <p:pic>
        <p:nvPicPr>
          <p:cNvPr id="4" name="Grafik 3">
            <a:extLst>
              <a:ext uri="{FF2B5EF4-FFF2-40B4-BE49-F238E27FC236}">
                <a16:creationId xmlns:a16="http://schemas.microsoft.com/office/drawing/2014/main" xmlns="" id="{E582F3FD-79A3-47A5-8B6D-5ADEDC4BF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71190"/>
            <a:ext cx="2989952" cy="2878997"/>
          </a:xfrm>
          <a:prstGeom prst="snip2DiagRect">
            <a:avLst>
              <a:gd name="adj1" fmla="val 2543"/>
              <a:gd name="adj2" fmla="val 24393"/>
            </a:avLst>
          </a:prstGeom>
        </p:spPr>
      </p:pic>
      <p:sp>
        <p:nvSpPr>
          <p:cNvPr id="5" name="Stern: 5 Zacken 4">
            <a:extLst>
              <a:ext uri="{FF2B5EF4-FFF2-40B4-BE49-F238E27FC236}">
                <a16:creationId xmlns:a16="http://schemas.microsoft.com/office/drawing/2014/main" xmlns="" id="{DA89B825-28A5-430E-95DA-2DB6B784D1C1}"/>
              </a:ext>
            </a:extLst>
          </p:cNvPr>
          <p:cNvSpPr/>
          <p:nvPr/>
        </p:nvSpPr>
        <p:spPr>
          <a:xfrm>
            <a:off x="1180220" y="4618199"/>
            <a:ext cx="216024" cy="216024"/>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127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56878866-854F-49C8-8853-E17E64034CCB}"/>
              </a:ext>
            </a:extLst>
          </p:cNvPr>
          <p:cNvPicPr>
            <a:picLocks noChangeAspect="1"/>
          </p:cNvPicPr>
          <p:nvPr/>
        </p:nvPicPr>
        <p:blipFill>
          <a:blip r:embed="rId2"/>
          <a:stretch>
            <a:fillRect/>
          </a:stretch>
        </p:blipFill>
        <p:spPr>
          <a:xfrm>
            <a:off x="1389986" y="980728"/>
            <a:ext cx="7715324" cy="5343043"/>
          </a:xfrm>
          <a:prstGeom prst="rect">
            <a:avLst/>
          </a:prstGeom>
        </p:spPr>
      </p:pic>
      <p:sp>
        <p:nvSpPr>
          <p:cNvPr id="3" name="Inhaltsplatzhalter 2"/>
          <p:cNvSpPr>
            <a:spLocks noGrp="1"/>
          </p:cNvSpPr>
          <p:nvPr>
            <p:ph idx="1"/>
          </p:nvPr>
        </p:nvSpPr>
        <p:spPr>
          <a:xfrm>
            <a:off x="0" y="1691284"/>
            <a:ext cx="7956376" cy="513580"/>
          </a:xfrm>
        </p:spPr>
        <p:txBody>
          <a:bodyPr/>
          <a:lstStyle/>
          <a:p>
            <a:pPr marL="0" indent="0">
              <a:buNone/>
            </a:pPr>
            <a:r>
              <a:rPr lang="de-DE" dirty="0" err="1"/>
              <a:t>Osdorfer</a:t>
            </a:r>
            <a:r>
              <a:rPr lang="de-DE" dirty="0"/>
              <a:t> Landstraße</a:t>
            </a:r>
          </a:p>
        </p:txBody>
      </p:sp>
    </p:spTree>
    <p:extLst>
      <p:ext uri="{BB962C8B-B14F-4D97-AF65-F5344CB8AC3E}">
        <p14:creationId xmlns:p14="http://schemas.microsoft.com/office/powerpoint/2010/main" val="181747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1EFBB351-3977-4D8D-AB8D-A68D02DC8A7A}"/>
              </a:ext>
            </a:extLst>
          </p:cNvPr>
          <p:cNvSpPr>
            <a:spLocks noGrp="1"/>
          </p:cNvSpPr>
          <p:nvPr>
            <p:ph idx="1"/>
          </p:nvPr>
        </p:nvSpPr>
        <p:spPr/>
        <p:txBody>
          <a:bodyPr/>
          <a:lstStyle/>
          <a:p>
            <a:pPr marL="0" indent="0">
              <a:buNone/>
            </a:pPr>
            <a:r>
              <a:rPr lang="de-DE" dirty="0"/>
              <a:t>Hohe Baukosten durch:</a:t>
            </a:r>
          </a:p>
          <a:p>
            <a:pPr marL="0" indent="0">
              <a:buNone/>
            </a:pPr>
            <a:endParaRPr lang="de-DE" dirty="0"/>
          </a:p>
          <a:p>
            <a:pPr marL="0" indent="0">
              <a:buNone/>
            </a:pPr>
            <a:r>
              <a:rPr lang="de-DE" dirty="0"/>
              <a:t>- Extreme Baukostensteigerung in den letzten Jahren</a:t>
            </a:r>
          </a:p>
          <a:p>
            <a:pPr marL="0" indent="0">
              <a:buNone/>
            </a:pPr>
            <a:r>
              <a:rPr lang="de-DE" dirty="0"/>
              <a:t>- Schwierige Grundstücke</a:t>
            </a:r>
          </a:p>
          <a:p>
            <a:pPr>
              <a:buFontTx/>
              <a:buChar char="-"/>
            </a:pPr>
            <a:r>
              <a:rPr lang="de-DE" dirty="0"/>
              <a:t>Viele Kleine Wohnungen</a:t>
            </a:r>
          </a:p>
          <a:p>
            <a:pPr>
              <a:buFontTx/>
              <a:buChar char="-"/>
            </a:pPr>
            <a:endParaRPr lang="de-DE" dirty="0"/>
          </a:p>
          <a:p>
            <a:pPr>
              <a:buFontTx/>
              <a:buChar char="-"/>
            </a:pPr>
            <a:r>
              <a:rPr lang="de-DE" dirty="0"/>
              <a:t>Maximales Eigenkapital: 500-600,- €/m² Wohnfläche</a:t>
            </a:r>
          </a:p>
          <a:p>
            <a:pPr>
              <a:buFontTx/>
              <a:buChar char="-"/>
            </a:pPr>
            <a:r>
              <a:rPr lang="de-DE" dirty="0"/>
              <a:t>Weitere Finanzierung durch Darlehen und Förderung (IFB)</a:t>
            </a:r>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428534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C7669A9-D71D-4993-8BFD-50E9756187AF}"/>
              </a:ext>
            </a:extLst>
          </p:cNvPr>
          <p:cNvSpPr>
            <a:spLocks noGrp="1"/>
          </p:cNvSpPr>
          <p:nvPr>
            <p:ph idx="1"/>
          </p:nvPr>
        </p:nvSpPr>
        <p:spPr/>
        <p:txBody>
          <a:bodyPr/>
          <a:lstStyle/>
          <a:p>
            <a:pPr marL="0" indent="0">
              <a:buNone/>
            </a:pPr>
            <a:r>
              <a:rPr lang="de-DE" b="1" dirty="0"/>
              <a:t>Grundstückskosten  (660,- €/ m²)</a:t>
            </a:r>
          </a:p>
          <a:p>
            <a:pPr marL="0" indent="0">
              <a:buNone/>
            </a:pPr>
            <a:endParaRPr lang="de-DE" b="1" dirty="0"/>
          </a:p>
          <a:p>
            <a:pPr marL="0" indent="0">
              <a:buNone/>
            </a:pPr>
            <a:endParaRPr lang="de-DE" b="1" dirty="0"/>
          </a:p>
          <a:p>
            <a:r>
              <a:rPr lang="de-DE" dirty="0"/>
              <a:t>Reduzierung durch Erbpachtvertrag</a:t>
            </a:r>
          </a:p>
          <a:p>
            <a:r>
              <a:rPr lang="de-DE" dirty="0"/>
              <a:t>Erbpachtzins 2% / Jahr</a:t>
            </a:r>
          </a:p>
          <a:p>
            <a:endParaRPr lang="de-DE" dirty="0"/>
          </a:p>
          <a:p>
            <a:endParaRPr lang="de-DE" dirty="0"/>
          </a:p>
          <a:p>
            <a:pPr marL="0" indent="0">
              <a:buNone/>
            </a:pPr>
            <a:r>
              <a:rPr lang="de-DE" dirty="0"/>
              <a:t>-&gt; Grundstückskosten (Nebenkosten)</a:t>
            </a:r>
          </a:p>
          <a:p>
            <a:pPr marL="0" indent="0">
              <a:buNone/>
            </a:pPr>
            <a:r>
              <a:rPr lang="de-DE" b="1" dirty="0"/>
              <a:t>= 50-60,-€/qm</a:t>
            </a:r>
          </a:p>
        </p:txBody>
      </p:sp>
    </p:spTree>
    <p:extLst>
      <p:ext uri="{BB962C8B-B14F-4D97-AF65-F5344CB8AC3E}">
        <p14:creationId xmlns:p14="http://schemas.microsoft.com/office/powerpoint/2010/main" val="188109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AC7669A9-D71D-4993-8BFD-50E9756187AF}"/>
              </a:ext>
            </a:extLst>
          </p:cNvPr>
          <p:cNvSpPr>
            <a:spLocks noGrp="1"/>
          </p:cNvSpPr>
          <p:nvPr>
            <p:ph idx="1"/>
          </p:nvPr>
        </p:nvSpPr>
        <p:spPr>
          <a:xfrm>
            <a:off x="492188" y="931458"/>
            <a:ext cx="8229600" cy="5521878"/>
          </a:xfrm>
        </p:spPr>
        <p:txBody>
          <a:bodyPr/>
          <a:lstStyle/>
          <a:p>
            <a:pPr marL="0" indent="0">
              <a:buNone/>
            </a:pPr>
            <a:endParaRPr lang="de-DE" sz="2000" b="1"/>
          </a:p>
          <a:p>
            <a:pPr marL="0" indent="0">
              <a:buNone/>
            </a:pPr>
            <a:r>
              <a:rPr lang="de-DE" b="1"/>
              <a:t>Förderung </a:t>
            </a:r>
            <a:r>
              <a:rPr lang="de-DE" b="1" dirty="0"/>
              <a:t>IFB Hamburg </a:t>
            </a:r>
          </a:p>
          <a:p>
            <a:pPr marL="0" indent="0">
              <a:buNone/>
            </a:pPr>
            <a:r>
              <a:rPr lang="de-DE" sz="2400" b="1" dirty="0"/>
              <a:t>Neue Förderrichtlinie seit 2016</a:t>
            </a:r>
          </a:p>
          <a:p>
            <a:r>
              <a:rPr lang="de-DE" sz="2400" dirty="0"/>
              <a:t>40 Jahre Bindung</a:t>
            </a:r>
          </a:p>
          <a:p>
            <a:r>
              <a:rPr lang="de-DE" sz="2400" dirty="0"/>
              <a:t>Baudarlehen (1% Zinsen), Zuschüsse</a:t>
            </a:r>
          </a:p>
          <a:p>
            <a:r>
              <a:rPr lang="de-DE" sz="2400" dirty="0"/>
              <a:t>Laufende Aufwendungszuschüsse </a:t>
            </a:r>
          </a:p>
          <a:p>
            <a:pPr marL="0" indent="0">
              <a:buNone/>
            </a:pPr>
            <a:r>
              <a:rPr lang="de-DE" sz="2400" dirty="0"/>
              <a:t>	(4,6-6,7 €/m²/Monat)</a:t>
            </a:r>
          </a:p>
          <a:p>
            <a:r>
              <a:rPr lang="de-DE" sz="2400" dirty="0"/>
              <a:t>Miete: 6,60 €/qm/Monat netto kalt, </a:t>
            </a:r>
            <a:br>
              <a:rPr lang="de-DE" sz="2400" dirty="0"/>
            </a:br>
            <a:r>
              <a:rPr lang="de-DE" sz="2400" dirty="0"/>
              <a:t>0,20 €/qm alle 2 Jahre Steigerung</a:t>
            </a:r>
          </a:p>
          <a:p>
            <a:pPr marL="0" indent="0">
              <a:buNone/>
            </a:pPr>
            <a:endParaRPr lang="de-DE" b="1" dirty="0"/>
          </a:p>
          <a:p>
            <a:pPr marL="0" indent="0">
              <a:buNone/>
            </a:pPr>
            <a:endParaRPr lang="de-DE" b="1" dirty="0"/>
          </a:p>
          <a:p>
            <a:pPr marL="0" indent="0">
              <a:buNone/>
            </a:pPr>
            <a:endParaRPr lang="de-DE" b="1" dirty="0"/>
          </a:p>
        </p:txBody>
      </p:sp>
      <p:pic>
        <p:nvPicPr>
          <p:cNvPr id="4" name="Picture 2">
            <a:extLst>
              <a:ext uri="{FF2B5EF4-FFF2-40B4-BE49-F238E27FC236}">
                <a16:creationId xmlns:a16="http://schemas.microsoft.com/office/drawing/2014/main" xmlns="" id="{B81E204F-7A66-4584-8BCA-53C8AE793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766" y="1916832"/>
            <a:ext cx="2797367" cy="417646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023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628800"/>
            <a:ext cx="5868144" cy="5016758"/>
          </a:xfrm>
          <a:prstGeom prst="rect">
            <a:avLst/>
          </a:prstGeom>
          <a:noFill/>
        </p:spPr>
        <p:txBody>
          <a:bodyPr wrap="square" rtlCol="0">
            <a:spAutoFit/>
          </a:bodyPr>
          <a:lstStyle/>
          <a:p>
            <a:r>
              <a:rPr lang="de-DE" sz="3200" dirty="0"/>
              <a:t>Problem Eigengeld </a:t>
            </a:r>
          </a:p>
          <a:p>
            <a:endParaRPr lang="de-DE" dirty="0"/>
          </a:p>
          <a:p>
            <a:r>
              <a:rPr lang="de-DE" dirty="0"/>
              <a:t>Woher soll die kleine neue Genossenschaft die </a:t>
            </a:r>
          </a:p>
          <a:p>
            <a:r>
              <a:rPr lang="de-DE" dirty="0"/>
              <a:t>Eigenmittel von 500-600,--€ pro qm nehmen?</a:t>
            </a:r>
          </a:p>
          <a:p>
            <a:endParaRPr lang="de-DE" dirty="0"/>
          </a:p>
          <a:p>
            <a:r>
              <a:rPr lang="de-DE" u="sng" dirty="0"/>
              <a:t>-&gt; Nach langen Gesprächen mit der Sozialbehörde: </a:t>
            </a:r>
          </a:p>
          <a:p>
            <a:r>
              <a:rPr lang="de-DE" dirty="0"/>
              <a:t>Bereitstellung von eG Anteilen von bis zu 500,--€/qm Wohnfläche von den Sozialämtern an die Mieter als  persönlicher Kredit (zins- und tilgungsfrei). </a:t>
            </a:r>
          </a:p>
          <a:p>
            <a:r>
              <a:rPr lang="de-DE" dirty="0"/>
              <a:t>Refinanzierung der Mittel als </a:t>
            </a:r>
            <a:r>
              <a:rPr lang="de-DE" b="1" dirty="0"/>
              <a:t>„Existenzsichernde Maßnahme“ aus dem </a:t>
            </a:r>
            <a:r>
              <a:rPr lang="de-DE" b="1" dirty="0" err="1"/>
              <a:t>KdU</a:t>
            </a:r>
            <a:r>
              <a:rPr lang="de-DE" b="1" dirty="0"/>
              <a:t> Mitteln des Bundes.</a:t>
            </a:r>
          </a:p>
          <a:p>
            <a:endParaRPr lang="de-DE" dirty="0"/>
          </a:p>
          <a:p>
            <a:r>
              <a:rPr lang="de-DE" dirty="0"/>
              <a:t>-&gt; Neue Richtlinie zur Vorfinanzierung dieser Eigengeld Ersatzmittel  - </a:t>
            </a:r>
            <a:br>
              <a:rPr lang="de-DE" dirty="0"/>
            </a:br>
            <a:r>
              <a:rPr lang="de-DE" dirty="0"/>
              <a:t>Bürgschaft der Sozialbehörde für die Investitions- und Förderbank (IFB) </a:t>
            </a:r>
          </a:p>
          <a:p>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724" y="1628800"/>
            <a:ext cx="3309249" cy="2710815"/>
          </a:xfrm>
          <a:prstGeom prst="rect">
            <a:avLst/>
          </a:prstGeom>
          <a:solidFill>
            <a:schemeClr val="tx2">
              <a:lumMod val="40000"/>
              <a:lumOff val="60000"/>
            </a:schemeClr>
          </a:solid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70771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D67A744B-B0B6-44FE-9E65-F81171AF6B6F}"/>
              </a:ext>
            </a:extLst>
          </p:cNvPr>
          <p:cNvSpPr>
            <a:spLocks noGrp="1"/>
          </p:cNvSpPr>
          <p:nvPr>
            <p:ph idx="1"/>
          </p:nvPr>
        </p:nvSpPr>
        <p:spPr/>
        <p:txBody>
          <a:bodyPr/>
          <a:lstStyle/>
          <a:p>
            <a:r>
              <a:rPr lang="de-DE" dirty="0"/>
              <a:t>Ausblick Bewirtschaftung:</a:t>
            </a:r>
            <a:br>
              <a:rPr lang="de-DE" dirty="0"/>
            </a:br>
            <a:endParaRPr lang="de-DE" dirty="0"/>
          </a:p>
          <a:p>
            <a:pPr marL="0" indent="0">
              <a:buNone/>
            </a:pPr>
            <a:r>
              <a:rPr lang="de-DE" b="1" dirty="0"/>
              <a:t>Hausverwaltung und-bewirtschaftung </a:t>
            </a:r>
          </a:p>
          <a:p>
            <a:pPr marL="0" indent="0">
              <a:buNone/>
            </a:pPr>
            <a:r>
              <a:rPr lang="de-DE" dirty="0"/>
              <a:t>	– extern, verschiedene Dienstleister</a:t>
            </a:r>
          </a:p>
          <a:p>
            <a:pPr marL="0" indent="0">
              <a:buNone/>
            </a:pPr>
            <a:r>
              <a:rPr lang="de-DE" b="1" dirty="0"/>
              <a:t>Betreuung der Bewohner </a:t>
            </a:r>
          </a:p>
          <a:p>
            <a:pPr marL="0" indent="0">
              <a:buNone/>
            </a:pPr>
            <a:r>
              <a:rPr lang="de-DE" dirty="0"/>
              <a:t>	– durch verschiedene Träger, nur ambulant</a:t>
            </a:r>
          </a:p>
          <a:p>
            <a:pPr marL="0" indent="0">
              <a:buNone/>
            </a:pPr>
            <a:r>
              <a:rPr lang="de-DE" b="1" dirty="0"/>
              <a:t>Bewirtschaftung des Gemeinschaftsraumes </a:t>
            </a:r>
          </a:p>
          <a:p>
            <a:pPr marL="0" indent="0">
              <a:buNone/>
            </a:pPr>
            <a:r>
              <a:rPr lang="de-DE" dirty="0"/>
              <a:t>	– Bewohner / Träger</a:t>
            </a:r>
          </a:p>
          <a:p>
            <a:pPr marL="0" indent="0">
              <a:buNone/>
            </a:pPr>
            <a:endParaRPr lang="de-DE" dirty="0"/>
          </a:p>
        </p:txBody>
      </p:sp>
    </p:spTree>
    <p:extLst>
      <p:ext uri="{BB962C8B-B14F-4D97-AF65-F5344CB8AC3E}">
        <p14:creationId xmlns:p14="http://schemas.microsoft.com/office/powerpoint/2010/main" val="114016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7584" y="1196752"/>
            <a:ext cx="7200800" cy="4893647"/>
          </a:xfrm>
          <a:prstGeom prst="rect">
            <a:avLst/>
          </a:prstGeom>
          <a:noFill/>
        </p:spPr>
        <p:txBody>
          <a:bodyPr wrap="square" rtlCol="0">
            <a:spAutoFit/>
          </a:bodyPr>
          <a:lstStyle/>
          <a:p>
            <a:endParaRPr lang="de-DE" dirty="0"/>
          </a:p>
          <a:p>
            <a:endParaRPr lang="de-DE" dirty="0"/>
          </a:p>
          <a:p>
            <a:endParaRPr lang="de-DE" dirty="0"/>
          </a:p>
          <a:p>
            <a:endParaRPr lang="de-DE" dirty="0"/>
          </a:p>
          <a:p>
            <a:pPr algn="ctr"/>
            <a:r>
              <a:rPr lang="de-DE" sz="3600" dirty="0"/>
              <a:t>Vielen Dank für Ihre Aufmerksamkeit</a:t>
            </a:r>
          </a:p>
          <a:p>
            <a:pPr algn="ctr"/>
            <a:endParaRPr lang="de-DE" sz="3600" dirty="0"/>
          </a:p>
          <a:p>
            <a:pPr algn="ctr"/>
            <a:endParaRPr lang="de-DE" sz="3600" dirty="0"/>
          </a:p>
          <a:p>
            <a:pPr algn="ctr"/>
            <a:r>
              <a:rPr lang="de-DE" sz="2400" b="1" dirty="0"/>
              <a:t>Wohnungsgenossenschaft Schlüsselbund eG</a:t>
            </a:r>
          </a:p>
          <a:p>
            <a:pPr algn="ctr"/>
            <a:endParaRPr lang="de-DE" dirty="0"/>
          </a:p>
          <a:p>
            <a:pPr algn="ctr"/>
            <a:r>
              <a:rPr lang="de-DE" dirty="0"/>
              <a:t>Vertreten mit Geschäftsbesorgungsvertrag durch</a:t>
            </a:r>
          </a:p>
          <a:p>
            <a:pPr algn="ctr"/>
            <a:endParaRPr lang="de-DE" dirty="0"/>
          </a:p>
          <a:p>
            <a:pPr algn="ctr"/>
            <a:r>
              <a:rPr lang="de-DE" dirty="0"/>
              <a:t>STATTBAU HAMBURG GmbH</a:t>
            </a:r>
          </a:p>
          <a:p>
            <a:pPr algn="ctr"/>
            <a:r>
              <a:rPr lang="de-DE" dirty="0"/>
              <a:t>Sternstraße 106</a:t>
            </a:r>
          </a:p>
          <a:p>
            <a:pPr algn="ctr"/>
            <a:r>
              <a:rPr lang="de-DE" dirty="0"/>
              <a:t>20357 Hamburg</a:t>
            </a:r>
          </a:p>
        </p:txBody>
      </p:sp>
    </p:spTree>
    <p:extLst>
      <p:ext uri="{BB962C8B-B14F-4D97-AF65-F5344CB8AC3E}">
        <p14:creationId xmlns:p14="http://schemas.microsoft.com/office/powerpoint/2010/main" val="2800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24E01AC-E54B-40BF-9229-DE5786D911DC}"/>
              </a:ext>
            </a:extLst>
          </p:cNvPr>
          <p:cNvSpPr>
            <a:spLocks noGrp="1"/>
          </p:cNvSpPr>
          <p:nvPr>
            <p:ph idx="1"/>
          </p:nvPr>
        </p:nvSpPr>
        <p:spPr/>
        <p:txBody>
          <a:bodyPr/>
          <a:lstStyle/>
          <a:p>
            <a:pPr marL="514350" indent="-514350">
              <a:buAutoNum type="arabicPeriod"/>
            </a:pPr>
            <a:r>
              <a:rPr lang="de-DE" b="1" dirty="0"/>
              <a:t>Kooperation mit Wohnungswirtschaft (Weitervermietung)</a:t>
            </a:r>
            <a:endParaRPr lang="de-DE" dirty="0"/>
          </a:p>
          <a:p>
            <a:pPr marL="0" indent="0">
              <a:buNone/>
            </a:pPr>
            <a:r>
              <a:rPr lang="de-DE" dirty="0"/>
              <a:t>-Betreuungsvertrag und Mietvertrag getrennt</a:t>
            </a:r>
            <a:br>
              <a:rPr lang="de-DE" dirty="0"/>
            </a:br>
            <a:r>
              <a:rPr lang="de-DE" dirty="0"/>
              <a:t>-Träger mietet Wohnung oder Objekt pauschal </a:t>
            </a:r>
          </a:p>
          <a:p>
            <a:pPr marL="0" indent="0">
              <a:buNone/>
            </a:pPr>
            <a:r>
              <a:rPr lang="de-DE" dirty="0"/>
              <a:t>-vermietet an Klient nach regulärem Mietrecht</a:t>
            </a:r>
          </a:p>
          <a:p>
            <a:pPr marL="0" indent="0">
              <a:buNone/>
            </a:pPr>
            <a:r>
              <a:rPr lang="de-DE" dirty="0"/>
              <a:t>	-&gt; Träger muss Vermieter / Wohnungsverwalter 			werden</a:t>
            </a:r>
          </a:p>
          <a:p>
            <a:pPr marL="0" indent="0">
              <a:buNone/>
            </a:pPr>
            <a:r>
              <a:rPr lang="de-DE" dirty="0"/>
              <a:t>	-&gt; Träger trägt Mietrisiko</a:t>
            </a:r>
          </a:p>
          <a:p>
            <a:pPr marL="0" indent="0">
              <a:buNone/>
            </a:pPr>
            <a:r>
              <a:rPr lang="de-DE" dirty="0"/>
              <a:t>Seit 1.1.2019:</a:t>
            </a:r>
          </a:p>
          <a:p>
            <a:pPr marL="0" indent="0">
              <a:buNone/>
            </a:pPr>
            <a:r>
              <a:rPr lang="de-DE" dirty="0"/>
              <a:t> </a:t>
            </a:r>
            <a:r>
              <a:rPr lang="de-DE" dirty="0">
                <a:effectLst>
                  <a:glow rad="127000">
                    <a:srgbClr val="FFFF00"/>
                  </a:glow>
                </a:effectLst>
              </a:rPr>
              <a:t>NEU § 578 </a:t>
            </a:r>
            <a:r>
              <a:rPr lang="de-DE" dirty="0"/>
              <a:t>BGB- Anpassung v. Untermietverträgen von soz. Trägern an reguläres Mietrecht</a:t>
            </a:r>
          </a:p>
          <a:p>
            <a:pPr marL="0" indent="0">
              <a:buNone/>
            </a:pPr>
            <a:endParaRPr lang="de-DE" dirty="0"/>
          </a:p>
        </p:txBody>
      </p:sp>
    </p:spTree>
    <p:extLst>
      <p:ext uri="{BB962C8B-B14F-4D97-AF65-F5344CB8AC3E}">
        <p14:creationId xmlns:p14="http://schemas.microsoft.com/office/powerpoint/2010/main" val="398042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xmlns="" id="{E440AD7B-7B92-4E00-82EB-36501A03D49A}"/>
              </a:ext>
            </a:extLst>
          </p:cNvPr>
          <p:cNvPicPr>
            <a:picLocks noGrp="1" noChangeAspect="1"/>
          </p:cNvPicPr>
          <p:nvPr>
            <p:ph idx="1"/>
          </p:nvPr>
        </p:nvPicPr>
        <p:blipFill>
          <a:blip r:embed="rId2"/>
          <a:stretch>
            <a:fillRect/>
          </a:stretch>
        </p:blipFill>
        <p:spPr>
          <a:xfrm>
            <a:off x="457200" y="1689540"/>
            <a:ext cx="8229600" cy="1878568"/>
          </a:xfrm>
          <a:prstGeom prst="rect">
            <a:avLst/>
          </a:prstGeom>
          <a:solidFill>
            <a:schemeClr val="accent5">
              <a:lumMod val="20000"/>
              <a:lumOff val="80000"/>
            </a:schemeClr>
          </a:solidFill>
          <a:effectLst>
            <a:outerShdw blurRad="50800" dist="50800" dir="5400000" algn="ctr" rotWithShape="0">
              <a:schemeClr val="tx1"/>
            </a:outerShdw>
          </a:effectLst>
        </p:spPr>
      </p:pic>
      <p:sp>
        <p:nvSpPr>
          <p:cNvPr id="7" name="Textfeld 6">
            <a:extLst>
              <a:ext uri="{FF2B5EF4-FFF2-40B4-BE49-F238E27FC236}">
                <a16:creationId xmlns:a16="http://schemas.microsoft.com/office/drawing/2014/main" xmlns="" id="{337FCFC7-1335-4B82-9EA2-F56817160DF9}"/>
              </a:ext>
            </a:extLst>
          </p:cNvPr>
          <p:cNvSpPr txBox="1"/>
          <p:nvPr/>
        </p:nvSpPr>
        <p:spPr>
          <a:xfrm>
            <a:off x="457200" y="1068705"/>
            <a:ext cx="8003232" cy="400110"/>
          </a:xfrm>
          <a:prstGeom prst="rect">
            <a:avLst/>
          </a:prstGeom>
          <a:noFill/>
        </p:spPr>
        <p:txBody>
          <a:bodyPr wrap="square" rtlCol="0">
            <a:spAutoFit/>
          </a:bodyPr>
          <a:lstStyle/>
          <a:p>
            <a:r>
              <a:rPr lang="de-DE" sz="2000" dirty="0"/>
              <a:t>Seit 1.1.2019  NEU: § 578 BGB, Absatz 3</a:t>
            </a:r>
          </a:p>
        </p:txBody>
      </p:sp>
      <p:sp>
        <p:nvSpPr>
          <p:cNvPr id="8" name="Textfeld 7">
            <a:extLst>
              <a:ext uri="{FF2B5EF4-FFF2-40B4-BE49-F238E27FC236}">
                <a16:creationId xmlns:a16="http://schemas.microsoft.com/office/drawing/2014/main" xmlns="" id="{B34013E4-F1EF-4F3E-B3A1-CE96E0E0ECBE}"/>
              </a:ext>
            </a:extLst>
          </p:cNvPr>
          <p:cNvSpPr txBox="1"/>
          <p:nvPr/>
        </p:nvSpPr>
        <p:spPr>
          <a:xfrm>
            <a:off x="457200" y="4060003"/>
            <a:ext cx="8435280" cy="2308324"/>
          </a:xfrm>
          <a:prstGeom prst="rect">
            <a:avLst/>
          </a:prstGeom>
          <a:noFill/>
        </p:spPr>
        <p:txBody>
          <a:bodyPr wrap="square" rtlCol="0">
            <a:spAutoFit/>
          </a:bodyPr>
          <a:lstStyle/>
          <a:p>
            <a:r>
              <a:rPr lang="de-DE" dirty="0"/>
              <a:t>-&gt; keine Befristung</a:t>
            </a:r>
          </a:p>
          <a:p>
            <a:r>
              <a:rPr lang="de-DE" dirty="0"/>
              <a:t>-&gt; Kündigungsschutz wie generelles Mietrecht</a:t>
            </a:r>
          </a:p>
          <a:p>
            <a:r>
              <a:rPr lang="de-DE" dirty="0"/>
              <a:t>-&gt; Miethöhe</a:t>
            </a:r>
          </a:p>
          <a:p>
            <a:endParaRPr lang="de-DE" dirty="0"/>
          </a:p>
          <a:p>
            <a:r>
              <a:rPr lang="de-DE" dirty="0"/>
              <a:t>Gilt für Verträge ab 1.1.2019</a:t>
            </a:r>
          </a:p>
          <a:p>
            <a:r>
              <a:rPr lang="de-DE" dirty="0"/>
              <a:t>wenn diese von einem anerkannten Träger  der Wohlfahrtspflege mit dem erkennbaren Ziel abgeschlossen wurden, Wohnraum an Personen mit dringlichem Wohnbedarf zu vermitteln.</a:t>
            </a:r>
          </a:p>
        </p:txBody>
      </p:sp>
    </p:spTree>
    <p:extLst>
      <p:ext uri="{BB962C8B-B14F-4D97-AF65-F5344CB8AC3E}">
        <p14:creationId xmlns:p14="http://schemas.microsoft.com/office/powerpoint/2010/main" val="90776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24E01AC-E54B-40BF-9229-DE5786D911DC}"/>
              </a:ext>
            </a:extLst>
          </p:cNvPr>
          <p:cNvSpPr>
            <a:spLocks noGrp="1"/>
          </p:cNvSpPr>
          <p:nvPr>
            <p:ph idx="1"/>
          </p:nvPr>
        </p:nvSpPr>
        <p:spPr/>
        <p:txBody>
          <a:bodyPr/>
          <a:lstStyle/>
          <a:p>
            <a:pPr marL="0" indent="0">
              <a:buNone/>
            </a:pPr>
            <a:r>
              <a:rPr lang="de-DE" b="1" dirty="0"/>
              <a:t>2. Träger baut selber und vermietet</a:t>
            </a:r>
            <a:endParaRPr lang="de-DE" dirty="0"/>
          </a:p>
          <a:p>
            <a:pPr marL="0" indent="0">
              <a:buNone/>
            </a:pPr>
            <a:r>
              <a:rPr lang="de-DE" dirty="0"/>
              <a:t>-Betreuungsvertrag und Mietvertrag getrennt</a:t>
            </a:r>
          </a:p>
          <a:p>
            <a:pPr marL="0" indent="0">
              <a:buNone/>
            </a:pPr>
            <a:r>
              <a:rPr lang="de-DE" dirty="0"/>
              <a:t/>
            </a:r>
            <a:br>
              <a:rPr lang="de-DE" dirty="0"/>
            </a:br>
            <a:r>
              <a:rPr lang="de-DE" dirty="0"/>
              <a:t>-&gt; 	Träger muss Vermieter / Wohnungsverwalter 			werden</a:t>
            </a:r>
          </a:p>
          <a:p>
            <a:pPr marL="0" indent="0">
              <a:buNone/>
            </a:pPr>
            <a:r>
              <a:rPr lang="de-DE" dirty="0"/>
              <a:t>-&gt; 	Träger trägt Mietrisiko</a:t>
            </a:r>
          </a:p>
          <a:p>
            <a:pPr marL="0" indent="0">
              <a:buNone/>
            </a:pPr>
            <a:r>
              <a:rPr lang="de-DE" dirty="0"/>
              <a:t>-&gt; 	möglich für große Träger mit ausreichendem 	Eigenkapital und Personaldecke für die Verwaltung</a:t>
            </a:r>
          </a:p>
        </p:txBody>
      </p:sp>
    </p:spTree>
    <p:extLst>
      <p:ext uri="{BB962C8B-B14F-4D97-AF65-F5344CB8AC3E}">
        <p14:creationId xmlns:p14="http://schemas.microsoft.com/office/powerpoint/2010/main" val="157228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24E01AC-E54B-40BF-9229-DE5786D911DC}"/>
              </a:ext>
            </a:extLst>
          </p:cNvPr>
          <p:cNvSpPr>
            <a:spLocks noGrp="1"/>
          </p:cNvSpPr>
          <p:nvPr>
            <p:ph idx="1"/>
          </p:nvPr>
        </p:nvSpPr>
        <p:spPr/>
        <p:txBody>
          <a:bodyPr/>
          <a:lstStyle/>
          <a:p>
            <a:pPr marL="0" indent="0">
              <a:buNone/>
            </a:pPr>
            <a:r>
              <a:rPr lang="de-DE" b="1" dirty="0"/>
              <a:t>3. Wohnungswirtschaft stellt Wohnraum</a:t>
            </a:r>
          </a:p>
          <a:p>
            <a:pPr marL="0" indent="0">
              <a:buNone/>
            </a:pPr>
            <a:endParaRPr lang="de-DE" dirty="0"/>
          </a:p>
          <a:p>
            <a:pPr marL="0" indent="0">
              <a:buNone/>
            </a:pPr>
            <a:r>
              <a:rPr lang="de-DE" dirty="0"/>
              <a:t>- Mietvertrag Wohnungswirtschaft</a:t>
            </a:r>
          </a:p>
          <a:p>
            <a:pPr>
              <a:buFontTx/>
              <a:buChar char="-"/>
            </a:pPr>
            <a:r>
              <a:rPr lang="de-DE" dirty="0"/>
              <a:t>Betreuungsvertrag Träger</a:t>
            </a:r>
          </a:p>
          <a:p>
            <a:pPr>
              <a:buFontTx/>
              <a:buChar char="-"/>
            </a:pPr>
            <a:endParaRPr lang="de-DE" dirty="0"/>
          </a:p>
          <a:p>
            <a:pPr marL="0" indent="0">
              <a:buNone/>
            </a:pPr>
            <a:r>
              <a:rPr lang="de-DE" dirty="0"/>
              <a:t>Bestmögliches Modell, jedoch:</a:t>
            </a:r>
            <a:br>
              <a:rPr lang="de-DE" dirty="0"/>
            </a:br>
            <a:r>
              <a:rPr lang="de-DE" dirty="0"/>
              <a:t>-&gt; 	große Bedenken / Ängste in der 	Wohnungswirtschaft</a:t>
            </a:r>
          </a:p>
          <a:p>
            <a:pPr marL="0" indent="0">
              <a:buNone/>
            </a:pPr>
            <a:r>
              <a:rPr lang="de-DE" dirty="0"/>
              <a:t>-&gt; 	nur durchsetzbar mit politischer / administrativer 	Unterstützung</a:t>
            </a:r>
          </a:p>
        </p:txBody>
      </p:sp>
    </p:spTree>
    <p:extLst>
      <p:ext uri="{BB962C8B-B14F-4D97-AF65-F5344CB8AC3E}">
        <p14:creationId xmlns:p14="http://schemas.microsoft.com/office/powerpoint/2010/main" val="97951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824E01AC-E54B-40BF-9229-DE5786D911DC}"/>
              </a:ext>
            </a:extLst>
          </p:cNvPr>
          <p:cNvSpPr>
            <a:spLocks noGrp="1"/>
          </p:cNvSpPr>
          <p:nvPr>
            <p:ph idx="1"/>
          </p:nvPr>
        </p:nvSpPr>
        <p:spPr/>
        <p:txBody>
          <a:bodyPr/>
          <a:lstStyle/>
          <a:p>
            <a:pPr marL="0" indent="0">
              <a:buNone/>
            </a:pPr>
            <a:r>
              <a:rPr lang="de-DE" dirty="0"/>
              <a:t>Aktuelle Situation in Hamburg:</a:t>
            </a:r>
          </a:p>
          <a:p>
            <a:pPr marL="0" indent="0">
              <a:buNone/>
            </a:pPr>
            <a:endParaRPr lang="de-DE" dirty="0"/>
          </a:p>
          <a:p>
            <a:pPr marL="0" indent="0">
              <a:buNone/>
            </a:pPr>
            <a:r>
              <a:rPr lang="de-DE" dirty="0"/>
              <a:t>FHH will 10.000 neue WE / Jahr errichten</a:t>
            </a:r>
          </a:p>
          <a:p>
            <a:pPr marL="0" indent="0">
              <a:buNone/>
            </a:pPr>
            <a:r>
              <a:rPr lang="de-DE" dirty="0"/>
              <a:t>Davon 3.000 geförderte WE</a:t>
            </a:r>
          </a:p>
          <a:p>
            <a:pPr marL="0" indent="0">
              <a:buNone/>
            </a:pPr>
            <a:endParaRPr lang="de-DE" dirty="0"/>
          </a:p>
          <a:p>
            <a:pPr marL="0" indent="0">
              <a:buNone/>
            </a:pPr>
            <a:r>
              <a:rPr lang="de-DE" dirty="0"/>
              <a:t>Situation für „vordringlich Wohnungssuchende“ noch schwieriger</a:t>
            </a:r>
          </a:p>
          <a:p>
            <a:pPr marL="0" indent="0">
              <a:buNone/>
            </a:pPr>
            <a:endParaRPr lang="de-DE" dirty="0"/>
          </a:p>
        </p:txBody>
      </p:sp>
    </p:spTree>
    <p:extLst>
      <p:ext uri="{BB962C8B-B14F-4D97-AF65-F5344CB8AC3E}">
        <p14:creationId xmlns:p14="http://schemas.microsoft.com/office/powerpoint/2010/main" val="271092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a:extLst>
              <a:ext uri="{FF2B5EF4-FFF2-40B4-BE49-F238E27FC236}">
                <a16:creationId xmlns:a16="http://schemas.microsoft.com/office/drawing/2014/main" xmlns="" id="{11ECD02C-59F4-42D6-9EF4-AC78F2D97D8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08720"/>
            <a:ext cx="4716016" cy="5472607"/>
          </a:xfrm>
          <a:prstGeom prst="rect">
            <a:avLst/>
          </a:prstGeom>
        </p:spPr>
      </p:pic>
      <p:pic>
        <p:nvPicPr>
          <p:cNvPr id="4" name="Grafik 3" descr="H:\!Nagel\ARMUT\Wohnungspoltik Wohg-versorgung\16 ff Bündnis soziale Wohnungspolitik Projekt\18 12 unversorgt vordringlich wohnungssuchende HH 2014 bis 2017.jpg">
            <a:extLst>
              <a:ext uri="{FF2B5EF4-FFF2-40B4-BE49-F238E27FC236}">
                <a16:creationId xmlns:a16="http://schemas.microsoft.com/office/drawing/2014/main" xmlns="" id="{DF813F08-B112-4ACE-8CF9-84842795AE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550" y="908720"/>
            <a:ext cx="4454946" cy="5472608"/>
          </a:xfrm>
          <a:prstGeom prst="rect">
            <a:avLst/>
          </a:prstGeom>
          <a:noFill/>
          <a:ln>
            <a:noFill/>
          </a:ln>
        </p:spPr>
      </p:pic>
    </p:spTree>
    <p:extLst>
      <p:ext uri="{BB962C8B-B14F-4D97-AF65-F5344CB8AC3E}">
        <p14:creationId xmlns:p14="http://schemas.microsoft.com/office/powerpoint/2010/main" val="195096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a:extLst>
              <a:ext uri="{FF2B5EF4-FFF2-40B4-BE49-F238E27FC236}">
                <a16:creationId xmlns:a16="http://schemas.microsoft.com/office/drawing/2014/main" xmlns="" id="{04E7E9F8-5B8F-44B2-9314-0B995B97CCA7}"/>
              </a:ext>
            </a:extLst>
          </p:cNvPr>
          <p:cNvPicPr>
            <a:picLocks noGrp="1" noChangeAspect="1"/>
          </p:cNvPicPr>
          <p:nvPr>
            <p:ph idx="1"/>
          </p:nvPr>
        </p:nvPicPr>
        <p:blipFill rotWithShape="1">
          <a:blip r:embed="rId2"/>
          <a:srcRect l="8393" t="77844"/>
          <a:stretch/>
        </p:blipFill>
        <p:spPr>
          <a:xfrm>
            <a:off x="435098" y="2780928"/>
            <a:ext cx="8457382" cy="1793624"/>
          </a:xfrm>
          <a:prstGeom prst="rect">
            <a:avLst/>
          </a:prstGeom>
          <a:effectLst>
            <a:outerShdw blurRad="50800" dist="38100" dir="2700000" algn="tl" rotWithShape="0">
              <a:prstClr val="black">
                <a:alpha val="40000"/>
              </a:prstClr>
            </a:outerShdw>
          </a:effectLst>
        </p:spPr>
      </p:pic>
      <p:pic>
        <p:nvPicPr>
          <p:cNvPr id="4" name="Inhaltsplatzhalter 2">
            <a:extLst>
              <a:ext uri="{FF2B5EF4-FFF2-40B4-BE49-F238E27FC236}">
                <a16:creationId xmlns:a16="http://schemas.microsoft.com/office/drawing/2014/main" xmlns="" id="{978D5668-7FCB-4E9E-8071-143FFB1381E4}"/>
              </a:ext>
            </a:extLst>
          </p:cNvPr>
          <p:cNvPicPr>
            <a:picLocks noChangeAspect="1"/>
          </p:cNvPicPr>
          <p:nvPr/>
        </p:nvPicPr>
        <p:blipFill rotWithShape="1">
          <a:blip r:embed="rId2"/>
          <a:srcRect r="10657" b="73054"/>
          <a:stretch/>
        </p:blipFill>
        <p:spPr>
          <a:xfrm>
            <a:off x="380099" y="5013176"/>
            <a:ext cx="5841697" cy="1210543"/>
          </a:xfrm>
          <a:prstGeom prst="rect">
            <a:avLst/>
          </a:prstGeom>
          <a:effectLst>
            <a:outerShdw blurRad="50800" dist="38100" dir="2700000" algn="tl" rotWithShape="0">
              <a:prstClr val="black">
                <a:alpha val="40000"/>
              </a:prstClr>
            </a:outerShdw>
          </a:effectLst>
        </p:spPr>
      </p:pic>
      <p:sp>
        <p:nvSpPr>
          <p:cNvPr id="2" name="Textfeld 1">
            <a:extLst>
              <a:ext uri="{FF2B5EF4-FFF2-40B4-BE49-F238E27FC236}">
                <a16:creationId xmlns:a16="http://schemas.microsoft.com/office/drawing/2014/main" xmlns="" id="{9A4A3826-1A66-4707-AE18-3A948CA0FF14}"/>
              </a:ext>
            </a:extLst>
          </p:cNvPr>
          <p:cNvSpPr txBox="1"/>
          <p:nvPr/>
        </p:nvSpPr>
        <p:spPr>
          <a:xfrm>
            <a:off x="435098" y="1124744"/>
            <a:ext cx="4941866" cy="1200329"/>
          </a:xfrm>
          <a:prstGeom prst="rect">
            <a:avLst/>
          </a:prstGeom>
          <a:noFill/>
        </p:spPr>
        <p:txBody>
          <a:bodyPr wrap="none" rtlCol="0">
            <a:spAutoFit/>
          </a:bodyPr>
          <a:lstStyle/>
          <a:p>
            <a:r>
              <a:rPr lang="de-DE" dirty="0"/>
              <a:t>2017: 168 WE für vordringlich Wohnungssuchende</a:t>
            </a:r>
          </a:p>
          <a:p>
            <a:endParaRPr lang="de-DE" dirty="0"/>
          </a:p>
          <a:p>
            <a:endParaRPr lang="de-DE" dirty="0"/>
          </a:p>
          <a:p>
            <a:r>
              <a:rPr lang="de-DE" dirty="0"/>
              <a:t>Zugleich:</a:t>
            </a:r>
          </a:p>
        </p:txBody>
      </p:sp>
    </p:spTree>
    <p:extLst>
      <p:ext uri="{BB962C8B-B14F-4D97-AF65-F5344CB8AC3E}">
        <p14:creationId xmlns:p14="http://schemas.microsoft.com/office/powerpoint/2010/main" val="176226007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844</Words>
  <Application>Microsoft Office PowerPoint</Application>
  <PresentationFormat>Bildschirmpräsentation (4:3)</PresentationFormat>
  <Paragraphs>235</Paragraphs>
  <Slides>27</Slides>
  <Notes>1</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Office-Design</vt:lpstr>
      <vt:lpstr>Benutzerdefiniertes Design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Georg Schnitzler</dc:creator>
  <cp:lastModifiedBy>Jennifer Puls</cp:lastModifiedBy>
  <cp:revision>130</cp:revision>
  <cp:lastPrinted>2019-04-01T10:34:25Z</cp:lastPrinted>
  <dcterms:created xsi:type="dcterms:W3CDTF">2014-06-17T22:32:21Z</dcterms:created>
  <dcterms:modified xsi:type="dcterms:W3CDTF">2019-05-21T09:03:11Z</dcterms:modified>
</cp:coreProperties>
</file>